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67" r:id="rId6"/>
    <p:sldId id="259" r:id="rId7"/>
    <p:sldId id="260" r:id="rId8"/>
    <p:sldId id="261" r:id="rId9"/>
    <p:sldId id="262" r:id="rId10"/>
    <p:sldId id="264" r:id="rId11"/>
    <p:sldId id="265" r:id="rId12"/>
    <p:sldId id="266" r:id="rId13"/>
    <p:sldId id="268" r:id="rId14"/>
    <p:sldId id="269" r:id="rId15"/>
    <p:sldId id="263" r:id="rId16"/>
    <p:sldId id="270" r:id="rId17"/>
    <p:sldId id="271" r:id="rId18"/>
    <p:sldId id="272" r:id="rId19"/>
    <p:sldId id="273" r:id="rId20"/>
    <p:sldId id="274" r:id="rId21"/>
    <p:sldId id="275" r:id="rId22"/>
    <p:sldId id="277" r:id="rId23"/>
    <p:sldId id="278" r:id="rId24"/>
    <p:sldId id="276" r:id="rId25"/>
    <p:sldId id="279" r:id="rId26"/>
    <p:sldId id="280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596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340453-AC39-453B-870A-F95F96433BCD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DB8E2C66-D002-4ED1-B438-FA5000081690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5-10 % пожилых людей страдают деменцией.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DAA953-E01E-4BA1-AD74-D17682AF4B1D}" type="parTrans" cxnId="{E50D3D2F-AD90-4ED9-993B-1F2A87557C5E}">
      <dgm:prSet/>
      <dgm:spPr/>
      <dgm:t>
        <a:bodyPr/>
        <a:lstStyle/>
        <a:p>
          <a:endParaRPr lang="ru-RU"/>
        </a:p>
      </dgm:t>
    </dgm:pt>
    <dgm:pt modelId="{5FA8B547-7D84-47DE-8DD9-0F7827E0F280}" type="sibTrans" cxnId="{E50D3D2F-AD90-4ED9-993B-1F2A87557C5E}">
      <dgm:prSet/>
      <dgm:spPr/>
      <dgm:t>
        <a:bodyPr/>
        <a:lstStyle/>
        <a:p>
          <a:endParaRPr lang="ru-RU"/>
        </a:p>
      </dgm:t>
    </dgm:pt>
    <dgm:pt modelId="{D901FBCE-7E9F-42E0-A6A2-AE3E84D652CE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менее 10-15 %  лиц старше 65 лет имеют когнитивные нарушения, не  достигающие выраженности деменции (лёгкие или умеренные когнитивные нарушения).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C5A1C3-1ABD-4BCC-A80B-FAA92BCE7126}" type="parTrans" cxnId="{91512E0C-5F0C-4BB8-B2CB-2DA780626912}">
      <dgm:prSet/>
      <dgm:spPr/>
      <dgm:t>
        <a:bodyPr/>
        <a:lstStyle/>
        <a:p>
          <a:endParaRPr lang="ru-RU"/>
        </a:p>
      </dgm:t>
    </dgm:pt>
    <dgm:pt modelId="{D0ACB7B2-C2DB-4285-8197-0AD63F78C8E3}" type="sibTrans" cxnId="{91512E0C-5F0C-4BB8-B2CB-2DA780626912}">
      <dgm:prSet/>
      <dgm:spPr/>
      <dgm:t>
        <a:bodyPr/>
        <a:lstStyle/>
        <a:p>
          <a:endParaRPr lang="ru-RU"/>
        </a:p>
      </dgm:t>
    </dgm:pt>
    <dgm:pt modelId="{CE22BFC7-58CA-4AEA-8EAF-E8BCACB0D22E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российской амбулаторной неврологической практике около 70% пожилых граждан имеют когнитивные нарушения</a:t>
          </a:r>
          <a:r>
            <a:rPr lang="ru-RU" sz="600" dirty="0" smtClean="0"/>
            <a:t>.</a:t>
          </a:r>
          <a:endParaRPr lang="ru-RU" sz="600" dirty="0"/>
        </a:p>
      </dgm:t>
    </dgm:pt>
    <dgm:pt modelId="{AEBCEAB4-C0DA-4935-89FA-F5313E163953}" type="parTrans" cxnId="{890BF11D-1152-4BC8-ADF2-90703EF4C415}">
      <dgm:prSet/>
      <dgm:spPr/>
      <dgm:t>
        <a:bodyPr/>
        <a:lstStyle/>
        <a:p>
          <a:endParaRPr lang="ru-RU"/>
        </a:p>
      </dgm:t>
    </dgm:pt>
    <dgm:pt modelId="{8B8ADB6E-E881-4A9E-9031-8D7879A249B2}" type="sibTrans" cxnId="{890BF11D-1152-4BC8-ADF2-90703EF4C415}">
      <dgm:prSet/>
      <dgm:spPr/>
      <dgm:t>
        <a:bodyPr/>
        <a:lstStyle/>
        <a:p>
          <a:endParaRPr lang="ru-RU"/>
        </a:p>
      </dgm:t>
    </dgm:pt>
    <dgm:pt modelId="{DD527415-859E-4861-9927-DA5C750B82E0}" type="pres">
      <dgm:prSet presAssocID="{7B340453-AC39-453B-870A-F95F96433BC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6CF1C7-130B-4400-B4C7-966388C9AAD9}" type="pres">
      <dgm:prSet presAssocID="{DB8E2C66-D002-4ED1-B438-FA5000081690}" presName="parentLin" presStyleCnt="0"/>
      <dgm:spPr/>
    </dgm:pt>
    <dgm:pt modelId="{0CDEA7E7-AADB-4DFF-84D1-03127E272257}" type="pres">
      <dgm:prSet presAssocID="{DB8E2C66-D002-4ED1-B438-FA500008169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7595322-58CA-4DB3-BEF6-ABD8DDFAFA48}" type="pres">
      <dgm:prSet presAssocID="{DB8E2C66-D002-4ED1-B438-FA5000081690}" presName="parentText" presStyleLbl="node1" presStyleIdx="0" presStyleCnt="3" custScaleX="123784" custScaleY="603630" custLinFactNeighborX="-13411" custLinFactNeighborY="1949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D6E8DA-7593-4CB8-9401-2FB9549EBECC}" type="pres">
      <dgm:prSet presAssocID="{DB8E2C66-D002-4ED1-B438-FA5000081690}" presName="negativeSpace" presStyleCnt="0"/>
      <dgm:spPr/>
    </dgm:pt>
    <dgm:pt modelId="{729C8E6C-0857-40EB-BB14-1604370BA753}" type="pres">
      <dgm:prSet presAssocID="{DB8E2C66-D002-4ED1-B438-FA5000081690}" presName="childText" presStyleLbl="conFgAcc1" presStyleIdx="0" presStyleCnt="3" custFlipVert="1" custScaleX="100000" custScaleY="250300">
        <dgm:presLayoutVars>
          <dgm:bulletEnabled val="1"/>
        </dgm:presLayoutVars>
      </dgm:prSet>
      <dgm:spPr/>
    </dgm:pt>
    <dgm:pt modelId="{32366337-B79C-415F-BDAF-F9AB99617183}" type="pres">
      <dgm:prSet presAssocID="{5FA8B547-7D84-47DE-8DD9-0F7827E0F280}" presName="spaceBetweenRectangles" presStyleCnt="0"/>
      <dgm:spPr/>
    </dgm:pt>
    <dgm:pt modelId="{1E24A3A7-C2D1-426D-BD8B-10208A90EB41}" type="pres">
      <dgm:prSet presAssocID="{D901FBCE-7E9F-42E0-A6A2-AE3E84D652CE}" presName="parentLin" presStyleCnt="0"/>
      <dgm:spPr/>
    </dgm:pt>
    <dgm:pt modelId="{859C730E-32E7-4D98-B78C-5DC4CEFCE6A0}" type="pres">
      <dgm:prSet presAssocID="{D901FBCE-7E9F-42E0-A6A2-AE3E84D652C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87BB755-1545-411D-95C1-8B9B17D459A3}" type="pres">
      <dgm:prSet presAssocID="{D901FBCE-7E9F-42E0-A6A2-AE3E84D652CE}" presName="parentText" presStyleLbl="node1" presStyleIdx="1" presStyleCnt="3" custScaleX="122325" custScaleY="65163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94262F-3190-4185-8BD7-EFBC76F63365}" type="pres">
      <dgm:prSet presAssocID="{D901FBCE-7E9F-42E0-A6A2-AE3E84D652CE}" presName="negativeSpace" presStyleCnt="0"/>
      <dgm:spPr/>
    </dgm:pt>
    <dgm:pt modelId="{1FF62857-FB89-4551-B8FD-BD4585B20EBA}" type="pres">
      <dgm:prSet presAssocID="{D901FBCE-7E9F-42E0-A6A2-AE3E84D652CE}" presName="childText" presStyleLbl="conFgAcc1" presStyleIdx="1" presStyleCnt="3" custScaleY="207552">
        <dgm:presLayoutVars>
          <dgm:bulletEnabled val="1"/>
        </dgm:presLayoutVars>
      </dgm:prSet>
      <dgm:spPr/>
    </dgm:pt>
    <dgm:pt modelId="{35511614-80C5-440D-8C90-0C4C1CE28B2D}" type="pres">
      <dgm:prSet presAssocID="{D0ACB7B2-C2DB-4285-8197-0AD63F78C8E3}" presName="spaceBetweenRectangles" presStyleCnt="0"/>
      <dgm:spPr/>
    </dgm:pt>
    <dgm:pt modelId="{ACB02BF3-B879-413F-BB7E-F5511E10AF37}" type="pres">
      <dgm:prSet presAssocID="{CE22BFC7-58CA-4AEA-8EAF-E8BCACB0D22E}" presName="parentLin" presStyleCnt="0"/>
      <dgm:spPr/>
    </dgm:pt>
    <dgm:pt modelId="{F38A87C7-B767-4F6F-A502-1856678AAAB0}" type="pres">
      <dgm:prSet presAssocID="{CE22BFC7-58CA-4AEA-8EAF-E8BCACB0D22E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19486067-EB07-4F06-88F9-7442D8355934}" type="pres">
      <dgm:prSet presAssocID="{CE22BFC7-58CA-4AEA-8EAF-E8BCACB0D22E}" presName="parentText" presStyleLbl="node1" presStyleIdx="2" presStyleCnt="3" custScaleX="122685" custScaleY="62937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54801B-5C64-4FDF-A2F6-69B612359D18}" type="pres">
      <dgm:prSet presAssocID="{CE22BFC7-58CA-4AEA-8EAF-E8BCACB0D22E}" presName="negativeSpace" presStyleCnt="0"/>
      <dgm:spPr/>
    </dgm:pt>
    <dgm:pt modelId="{7B7BA94C-4B0F-4C15-9A1E-AB4E030E9ECB}" type="pres">
      <dgm:prSet presAssocID="{CE22BFC7-58CA-4AEA-8EAF-E8BCACB0D22E}" presName="childText" presStyleLbl="conFgAcc1" presStyleIdx="2" presStyleCnt="3" custScaleY="240712">
        <dgm:presLayoutVars>
          <dgm:bulletEnabled val="1"/>
        </dgm:presLayoutVars>
      </dgm:prSet>
      <dgm:spPr/>
    </dgm:pt>
  </dgm:ptLst>
  <dgm:cxnLst>
    <dgm:cxn modelId="{890BF11D-1152-4BC8-ADF2-90703EF4C415}" srcId="{7B340453-AC39-453B-870A-F95F96433BCD}" destId="{CE22BFC7-58CA-4AEA-8EAF-E8BCACB0D22E}" srcOrd="2" destOrd="0" parTransId="{AEBCEAB4-C0DA-4935-89FA-F5313E163953}" sibTransId="{8B8ADB6E-E881-4A9E-9031-8D7879A249B2}"/>
    <dgm:cxn modelId="{D57A77F3-1489-4AE2-9A87-F59598E71CF6}" type="presOf" srcId="{DB8E2C66-D002-4ED1-B438-FA5000081690}" destId="{77595322-58CA-4DB3-BEF6-ABD8DDFAFA48}" srcOrd="1" destOrd="0" presId="urn:microsoft.com/office/officeart/2005/8/layout/list1"/>
    <dgm:cxn modelId="{52690200-8F5E-4D4F-8565-A15650F1E696}" type="presOf" srcId="{D901FBCE-7E9F-42E0-A6A2-AE3E84D652CE}" destId="{859C730E-32E7-4D98-B78C-5DC4CEFCE6A0}" srcOrd="0" destOrd="0" presId="urn:microsoft.com/office/officeart/2005/8/layout/list1"/>
    <dgm:cxn modelId="{ACD37D37-0DFF-4FF2-ACA4-C70C958F1986}" type="presOf" srcId="{CE22BFC7-58CA-4AEA-8EAF-E8BCACB0D22E}" destId="{19486067-EB07-4F06-88F9-7442D8355934}" srcOrd="1" destOrd="0" presId="urn:microsoft.com/office/officeart/2005/8/layout/list1"/>
    <dgm:cxn modelId="{7F81FDDC-4721-4A37-A128-3EFEDBE7B385}" type="presOf" srcId="{DB8E2C66-D002-4ED1-B438-FA5000081690}" destId="{0CDEA7E7-AADB-4DFF-84D1-03127E272257}" srcOrd="0" destOrd="0" presId="urn:microsoft.com/office/officeart/2005/8/layout/list1"/>
    <dgm:cxn modelId="{E50D3D2F-AD90-4ED9-993B-1F2A87557C5E}" srcId="{7B340453-AC39-453B-870A-F95F96433BCD}" destId="{DB8E2C66-D002-4ED1-B438-FA5000081690}" srcOrd="0" destOrd="0" parTransId="{97DAA953-E01E-4BA1-AD74-D17682AF4B1D}" sibTransId="{5FA8B547-7D84-47DE-8DD9-0F7827E0F280}"/>
    <dgm:cxn modelId="{A6469BA9-475F-4DAC-B3FE-439BB83D3272}" type="presOf" srcId="{7B340453-AC39-453B-870A-F95F96433BCD}" destId="{DD527415-859E-4861-9927-DA5C750B82E0}" srcOrd="0" destOrd="0" presId="urn:microsoft.com/office/officeart/2005/8/layout/list1"/>
    <dgm:cxn modelId="{6D9FEC9D-D2CE-424E-AA0D-85EA8A09DFD3}" type="presOf" srcId="{D901FBCE-7E9F-42E0-A6A2-AE3E84D652CE}" destId="{287BB755-1545-411D-95C1-8B9B17D459A3}" srcOrd="1" destOrd="0" presId="urn:microsoft.com/office/officeart/2005/8/layout/list1"/>
    <dgm:cxn modelId="{91512E0C-5F0C-4BB8-B2CB-2DA780626912}" srcId="{7B340453-AC39-453B-870A-F95F96433BCD}" destId="{D901FBCE-7E9F-42E0-A6A2-AE3E84D652CE}" srcOrd="1" destOrd="0" parTransId="{FEC5A1C3-1ABD-4BCC-A80B-FAA92BCE7126}" sibTransId="{D0ACB7B2-C2DB-4285-8197-0AD63F78C8E3}"/>
    <dgm:cxn modelId="{793C70BE-BCDB-4734-BDB1-E2E612FC8DD4}" type="presOf" srcId="{CE22BFC7-58CA-4AEA-8EAF-E8BCACB0D22E}" destId="{F38A87C7-B767-4F6F-A502-1856678AAAB0}" srcOrd="0" destOrd="0" presId="urn:microsoft.com/office/officeart/2005/8/layout/list1"/>
    <dgm:cxn modelId="{CFA87798-993B-4CEC-8FC2-1D5778DD891D}" type="presParOf" srcId="{DD527415-859E-4861-9927-DA5C750B82E0}" destId="{6C6CF1C7-130B-4400-B4C7-966388C9AAD9}" srcOrd="0" destOrd="0" presId="urn:microsoft.com/office/officeart/2005/8/layout/list1"/>
    <dgm:cxn modelId="{8D1497CE-0B6E-493F-95AF-9515286AD5F8}" type="presParOf" srcId="{6C6CF1C7-130B-4400-B4C7-966388C9AAD9}" destId="{0CDEA7E7-AADB-4DFF-84D1-03127E272257}" srcOrd="0" destOrd="0" presId="urn:microsoft.com/office/officeart/2005/8/layout/list1"/>
    <dgm:cxn modelId="{523CDAEC-9C03-4741-9AEE-27C530F2A885}" type="presParOf" srcId="{6C6CF1C7-130B-4400-B4C7-966388C9AAD9}" destId="{77595322-58CA-4DB3-BEF6-ABD8DDFAFA48}" srcOrd="1" destOrd="0" presId="urn:microsoft.com/office/officeart/2005/8/layout/list1"/>
    <dgm:cxn modelId="{AE8D098B-F525-4A3B-B3AB-40D8F5F7BD9B}" type="presParOf" srcId="{DD527415-859E-4861-9927-DA5C750B82E0}" destId="{DED6E8DA-7593-4CB8-9401-2FB9549EBECC}" srcOrd="1" destOrd="0" presId="urn:microsoft.com/office/officeart/2005/8/layout/list1"/>
    <dgm:cxn modelId="{91CD451A-D47D-4CAF-917D-23C342BB4B1E}" type="presParOf" srcId="{DD527415-859E-4861-9927-DA5C750B82E0}" destId="{729C8E6C-0857-40EB-BB14-1604370BA753}" srcOrd="2" destOrd="0" presId="urn:microsoft.com/office/officeart/2005/8/layout/list1"/>
    <dgm:cxn modelId="{5A0B7543-8F05-43BC-AE6A-3D35BC5E0D16}" type="presParOf" srcId="{DD527415-859E-4861-9927-DA5C750B82E0}" destId="{32366337-B79C-415F-BDAF-F9AB99617183}" srcOrd="3" destOrd="0" presId="urn:microsoft.com/office/officeart/2005/8/layout/list1"/>
    <dgm:cxn modelId="{26D7330A-3E72-47E7-8300-F5CA6A85B3E7}" type="presParOf" srcId="{DD527415-859E-4861-9927-DA5C750B82E0}" destId="{1E24A3A7-C2D1-426D-BD8B-10208A90EB41}" srcOrd="4" destOrd="0" presId="urn:microsoft.com/office/officeart/2005/8/layout/list1"/>
    <dgm:cxn modelId="{E8111678-A4F8-4B9D-A5B7-20360165B915}" type="presParOf" srcId="{1E24A3A7-C2D1-426D-BD8B-10208A90EB41}" destId="{859C730E-32E7-4D98-B78C-5DC4CEFCE6A0}" srcOrd="0" destOrd="0" presId="urn:microsoft.com/office/officeart/2005/8/layout/list1"/>
    <dgm:cxn modelId="{EC66C936-64AF-4AB7-AD4E-C9D9F70B0827}" type="presParOf" srcId="{1E24A3A7-C2D1-426D-BD8B-10208A90EB41}" destId="{287BB755-1545-411D-95C1-8B9B17D459A3}" srcOrd="1" destOrd="0" presId="urn:microsoft.com/office/officeart/2005/8/layout/list1"/>
    <dgm:cxn modelId="{1502746E-17B4-4320-A147-AE819C82DA56}" type="presParOf" srcId="{DD527415-859E-4861-9927-DA5C750B82E0}" destId="{A394262F-3190-4185-8BD7-EFBC76F63365}" srcOrd="5" destOrd="0" presId="urn:microsoft.com/office/officeart/2005/8/layout/list1"/>
    <dgm:cxn modelId="{3DDC5DD3-B682-4850-895F-C1DA5EE40CC5}" type="presParOf" srcId="{DD527415-859E-4861-9927-DA5C750B82E0}" destId="{1FF62857-FB89-4551-B8FD-BD4585B20EBA}" srcOrd="6" destOrd="0" presId="urn:microsoft.com/office/officeart/2005/8/layout/list1"/>
    <dgm:cxn modelId="{80BF1682-AD94-4255-BC7F-3E733D875185}" type="presParOf" srcId="{DD527415-859E-4861-9927-DA5C750B82E0}" destId="{35511614-80C5-440D-8C90-0C4C1CE28B2D}" srcOrd="7" destOrd="0" presId="urn:microsoft.com/office/officeart/2005/8/layout/list1"/>
    <dgm:cxn modelId="{AF11C712-533D-4E61-8B4D-2B946A14D18E}" type="presParOf" srcId="{DD527415-859E-4861-9927-DA5C750B82E0}" destId="{ACB02BF3-B879-413F-BB7E-F5511E10AF37}" srcOrd="8" destOrd="0" presId="urn:microsoft.com/office/officeart/2005/8/layout/list1"/>
    <dgm:cxn modelId="{094B7850-36C7-449F-807B-65869E327642}" type="presParOf" srcId="{ACB02BF3-B879-413F-BB7E-F5511E10AF37}" destId="{F38A87C7-B767-4F6F-A502-1856678AAAB0}" srcOrd="0" destOrd="0" presId="urn:microsoft.com/office/officeart/2005/8/layout/list1"/>
    <dgm:cxn modelId="{1E103CB7-39CA-4BC8-B83F-C2E463BBC9CB}" type="presParOf" srcId="{ACB02BF3-B879-413F-BB7E-F5511E10AF37}" destId="{19486067-EB07-4F06-88F9-7442D8355934}" srcOrd="1" destOrd="0" presId="urn:microsoft.com/office/officeart/2005/8/layout/list1"/>
    <dgm:cxn modelId="{CB16F3E2-B5B8-4B77-A850-AFD984037DB6}" type="presParOf" srcId="{DD527415-859E-4861-9927-DA5C750B82E0}" destId="{3154801B-5C64-4FDF-A2F6-69B612359D18}" srcOrd="9" destOrd="0" presId="urn:microsoft.com/office/officeart/2005/8/layout/list1"/>
    <dgm:cxn modelId="{368153C8-CF51-446F-98FD-A5BF46BE37C9}" type="presParOf" srcId="{DD527415-859E-4861-9927-DA5C750B82E0}" destId="{7B7BA94C-4B0F-4C15-9A1E-AB4E030E9EC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8649F4-717D-4281-B308-24E36FED4A58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C88C062-5B2F-4166-8CBD-C60F48274082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Когнитивные нарушения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32B012-2641-4B39-A0FF-8FCCEDC27568}" type="parTrans" cxnId="{FC76EFFE-2083-46DD-9F9B-47F83BBFB91A}">
      <dgm:prSet/>
      <dgm:spPr/>
      <dgm:t>
        <a:bodyPr/>
        <a:lstStyle/>
        <a:p>
          <a:endParaRPr lang="ru-RU"/>
        </a:p>
      </dgm:t>
    </dgm:pt>
    <dgm:pt modelId="{8D7AB4D3-48AF-45CD-B4FD-A7D1AA52650E}" type="sibTrans" cxnId="{FC76EFFE-2083-46DD-9F9B-47F83BBFB91A}">
      <dgm:prSet/>
      <dgm:spPr/>
      <dgm:t>
        <a:bodyPr/>
        <a:lstStyle/>
        <a:p>
          <a:endParaRPr lang="ru-RU"/>
        </a:p>
      </dgm:t>
    </dgm:pt>
    <dgm:pt modelId="{D7B3421F-0AC3-43A0-997D-2851497EC761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Возрастные изменения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A5102C-125D-49A7-BA50-7F4A6BA75E73}" type="parTrans" cxnId="{2CD27B16-7812-439E-99D4-CCDD9951F9CE}">
      <dgm:prSet/>
      <dgm:spPr/>
      <dgm:t>
        <a:bodyPr/>
        <a:lstStyle/>
        <a:p>
          <a:endParaRPr lang="ru-RU" dirty="0"/>
        </a:p>
      </dgm:t>
    </dgm:pt>
    <dgm:pt modelId="{8688F26F-C284-4C84-948A-C1A51BADC2AF}" type="sibTrans" cxnId="{2CD27B16-7812-439E-99D4-CCDD9951F9CE}">
      <dgm:prSet/>
      <dgm:spPr/>
      <dgm:t>
        <a:bodyPr/>
        <a:lstStyle/>
        <a:p>
          <a:endParaRPr lang="ru-RU"/>
        </a:p>
      </dgm:t>
    </dgm:pt>
    <dgm:pt modelId="{E7ABE70F-64DC-44EC-9A69-EED700782AA5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400" dirty="0" smtClean="0"/>
            <a:t>Неправильный обмен веществ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2E7210-4C09-4FDF-A7E6-92EA34BCFBE1}" type="parTrans" cxnId="{C0AED788-B2DB-4F9D-8EE7-A8B1CFEC380E}">
      <dgm:prSet/>
      <dgm:spPr/>
      <dgm:t>
        <a:bodyPr/>
        <a:lstStyle/>
        <a:p>
          <a:endParaRPr lang="ru-RU" dirty="0"/>
        </a:p>
      </dgm:t>
    </dgm:pt>
    <dgm:pt modelId="{8FADF466-F00C-4870-9C2D-7069063A219B}" type="sibTrans" cxnId="{C0AED788-B2DB-4F9D-8EE7-A8B1CFEC380E}">
      <dgm:prSet/>
      <dgm:spPr/>
      <dgm:t>
        <a:bodyPr/>
        <a:lstStyle/>
        <a:p>
          <a:endParaRPr lang="ru-RU"/>
        </a:p>
      </dgm:t>
    </dgm:pt>
    <dgm:pt modelId="{451B1B33-AC2B-4496-9CE3-F18EF209CEA3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Алкогольное, наркотическое и другие отравления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C783F2-1E11-4934-937C-B8966963AF85}" type="parTrans" cxnId="{D90E8B1F-63C2-4FE8-8540-0336BB618A54}">
      <dgm:prSet/>
      <dgm:spPr/>
      <dgm:t>
        <a:bodyPr/>
        <a:lstStyle/>
        <a:p>
          <a:endParaRPr lang="ru-RU" dirty="0"/>
        </a:p>
      </dgm:t>
    </dgm:pt>
    <dgm:pt modelId="{0F246563-F0F6-441C-9C05-C790B68BEFC4}" type="sibTrans" cxnId="{D90E8B1F-63C2-4FE8-8540-0336BB618A54}">
      <dgm:prSet/>
      <dgm:spPr/>
      <dgm:t>
        <a:bodyPr/>
        <a:lstStyle/>
        <a:p>
          <a:endParaRPr lang="ru-RU"/>
        </a:p>
      </dgm:t>
    </dgm:pt>
    <dgm:pt modelId="{529814FB-A528-4B55-B1F6-11B5656EE34A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Дефицит снабжения кровью мозговых клеток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666FF5-E8E3-4CB9-9715-3A68B3BD02FC}" type="parTrans" cxnId="{A0A67046-6F88-4055-B24A-7A33D6723AA1}">
      <dgm:prSet/>
      <dgm:spPr/>
      <dgm:t>
        <a:bodyPr/>
        <a:lstStyle/>
        <a:p>
          <a:endParaRPr lang="ru-RU" dirty="0"/>
        </a:p>
      </dgm:t>
    </dgm:pt>
    <dgm:pt modelId="{67EACEC9-F15F-43B2-9793-615418C8A524}" type="sibTrans" cxnId="{A0A67046-6F88-4055-B24A-7A33D6723AA1}">
      <dgm:prSet/>
      <dgm:spPr/>
      <dgm:t>
        <a:bodyPr/>
        <a:lstStyle/>
        <a:p>
          <a:endParaRPr lang="ru-RU"/>
        </a:p>
      </dgm:t>
    </dgm:pt>
    <dgm:pt modelId="{15692495-4FC5-4B5D-A07B-4BF052B74EB8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Нервно-эмоциональное перенапряжение, частые стрессовые ситуации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654238-69D1-4953-83FE-C54530FC02F7}" type="parTrans" cxnId="{709AA205-F80F-41A9-AED4-6BD6DBA15526}">
      <dgm:prSet/>
      <dgm:spPr/>
      <dgm:t>
        <a:bodyPr/>
        <a:lstStyle/>
        <a:p>
          <a:endParaRPr lang="ru-RU" dirty="0"/>
        </a:p>
      </dgm:t>
    </dgm:pt>
    <dgm:pt modelId="{1BD058F3-D5C8-4D43-B2B1-00D282D08C14}" type="sibTrans" cxnId="{709AA205-F80F-41A9-AED4-6BD6DBA15526}">
      <dgm:prSet/>
      <dgm:spPr/>
      <dgm:t>
        <a:bodyPr/>
        <a:lstStyle/>
        <a:p>
          <a:endParaRPr lang="ru-RU"/>
        </a:p>
      </dgm:t>
    </dgm:pt>
    <dgm:pt modelId="{0067C9BE-390B-4077-B2AA-58C901FC5DC0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Травмы головы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8F7BE8-B67B-481B-949F-6B75032809A0}" type="parTrans" cxnId="{0FBB4CE6-EDBD-47D9-B267-B8275E92229D}">
      <dgm:prSet/>
      <dgm:spPr/>
      <dgm:t>
        <a:bodyPr/>
        <a:lstStyle/>
        <a:p>
          <a:endParaRPr lang="ru-RU" dirty="0"/>
        </a:p>
      </dgm:t>
    </dgm:pt>
    <dgm:pt modelId="{005EBE63-7AE8-446F-AC87-28557DBA52BC}" type="sibTrans" cxnId="{0FBB4CE6-EDBD-47D9-B267-B8275E92229D}">
      <dgm:prSet/>
      <dgm:spPr/>
      <dgm:t>
        <a:bodyPr/>
        <a:lstStyle/>
        <a:p>
          <a:endParaRPr lang="ru-RU"/>
        </a:p>
      </dgm:t>
    </dgm:pt>
    <dgm:pt modelId="{DB39F58A-7F21-48E2-A4DB-F7364C559F01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Заболевания нейродегенеративного типа (Альцгеймера, Паркинсона и другие)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1EBA93-A019-4049-B8D9-B27F222D8963}" type="parTrans" cxnId="{438ED8D4-CAA7-4CE6-9042-5FC87B50041A}">
      <dgm:prSet/>
      <dgm:spPr/>
      <dgm:t>
        <a:bodyPr/>
        <a:lstStyle/>
        <a:p>
          <a:endParaRPr lang="ru-RU" dirty="0"/>
        </a:p>
      </dgm:t>
    </dgm:pt>
    <dgm:pt modelId="{CAFAEEE2-4282-4233-B8C4-1F4EAB89DBCB}" type="sibTrans" cxnId="{438ED8D4-CAA7-4CE6-9042-5FC87B50041A}">
      <dgm:prSet/>
      <dgm:spPr/>
      <dgm:t>
        <a:bodyPr/>
        <a:lstStyle/>
        <a:p>
          <a:endParaRPr lang="ru-RU"/>
        </a:p>
      </dgm:t>
    </dgm:pt>
    <dgm:pt modelId="{AA5CF2E8-141D-4E89-8667-2568EB7F8C37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Болезни, связанные с нейроинфекциями (ВИЧ, энцефалит, рассеянный склероз)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DEE00F-396F-4AE7-813F-C5C4650819CD}" type="parTrans" cxnId="{CC10494E-6DD0-45E0-9CC3-7CF8F74759B3}">
      <dgm:prSet/>
      <dgm:spPr/>
      <dgm:t>
        <a:bodyPr/>
        <a:lstStyle/>
        <a:p>
          <a:endParaRPr lang="ru-RU" dirty="0"/>
        </a:p>
      </dgm:t>
    </dgm:pt>
    <dgm:pt modelId="{2D347D30-A3A5-4112-9C4E-2B4EFDD7468D}" type="sibTrans" cxnId="{CC10494E-6DD0-45E0-9CC3-7CF8F74759B3}">
      <dgm:prSet/>
      <dgm:spPr/>
      <dgm:t>
        <a:bodyPr/>
        <a:lstStyle/>
        <a:p>
          <a:endParaRPr lang="ru-RU"/>
        </a:p>
      </dgm:t>
    </dgm:pt>
    <dgm:pt modelId="{F07BF916-937A-4595-82A9-F09063DE9A5B}" type="pres">
      <dgm:prSet presAssocID="{D08649F4-717D-4281-B308-24E36FED4A5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EC9AE68-56CE-47EE-8C78-E0E662AC07F4}" type="pres">
      <dgm:prSet presAssocID="{0C88C062-5B2F-4166-8CBD-C60F48274082}" presName="centerShape" presStyleLbl="node0" presStyleIdx="0" presStyleCnt="1" custScaleX="223591" custScaleY="129058" custLinFactNeighborX="8034" custLinFactNeighborY="1115"/>
      <dgm:spPr/>
      <dgm:t>
        <a:bodyPr/>
        <a:lstStyle/>
        <a:p>
          <a:endParaRPr lang="ru-RU"/>
        </a:p>
      </dgm:t>
    </dgm:pt>
    <dgm:pt modelId="{6015988F-6B22-468E-9C64-3C70BE2BD160}" type="pres">
      <dgm:prSet presAssocID="{62A5102C-125D-49A7-BA50-7F4A6BA75E73}" presName="parTrans" presStyleLbl="sibTrans2D1" presStyleIdx="0" presStyleCnt="8" custScaleX="165581" custScaleY="242636" custLinFactNeighborX="-34248" custLinFactNeighborY="-4225"/>
      <dgm:spPr/>
      <dgm:t>
        <a:bodyPr/>
        <a:lstStyle/>
        <a:p>
          <a:endParaRPr lang="ru-RU"/>
        </a:p>
      </dgm:t>
    </dgm:pt>
    <dgm:pt modelId="{9625D23D-FFA0-45FE-A2F9-A96102824A8E}" type="pres">
      <dgm:prSet presAssocID="{62A5102C-125D-49A7-BA50-7F4A6BA75E73}" presName="connectorText" presStyleLbl="sibTrans2D1" presStyleIdx="0" presStyleCnt="8"/>
      <dgm:spPr/>
      <dgm:t>
        <a:bodyPr/>
        <a:lstStyle/>
        <a:p>
          <a:endParaRPr lang="ru-RU"/>
        </a:p>
      </dgm:t>
    </dgm:pt>
    <dgm:pt modelId="{A216439E-07A1-4AAC-9AF3-110BF9C90EDE}" type="pres">
      <dgm:prSet presAssocID="{D7B3421F-0AC3-43A0-997D-2851497EC761}" presName="node" presStyleLbl="node1" presStyleIdx="0" presStyleCnt="8" custScaleX="178346" custScaleY="100475" custRadScaleRad="100874" custRadScaleInc="-50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B43A64-C4E4-43E4-AAC0-56A64D9777E0}" type="pres">
      <dgm:prSet presAssocID="{B92E7210-4C09-4FDF-A7E6-92EA34BCFBE1}" presName="parTrans" presStyleLbl="sibTrans2D1" presStyleIdx="1" presStyleCnt="8" custScaleX="124585" custScaleY="176268"/>
      <dgm:spPr/>
      <dgm:t>
        <a:bodyPr/>
        <a:lstStyle/>
        <a:p>
          <a:endParaRPr lang="ru-RU"/>
        </a:p>
      </dgm:t>
    </dgm:pt>
    <dgm:pt modelId="{BB74E610-4F95-4AD3-B5F5-2AF245277505}" type="pres">
      <dgm:prSet presAssocID="{B92E7210-4C09-4FDF-A7E6-92EA34BCFBE1}" presName="connectorText" presStyleLbl="sibTrans2D1" presStyleIdx="1" presStyleCnt="8"/>
      <dgm:spPr/>
      <dgm:t>
        <a:bodyPr/>
        <a:lstStyle/>
        <a:p>
          <a:endParaRPr lang="ru-RU"/>
        </a:p>
      </dgm:t>
    </dgm:pt>
    <dgm:pt modelId="{895A5B4F-D721-4BCF-BF9F-6516174A8B2E}" type="pres">
      <dgm:prSet presAssocID="{E7ABE70F-64DC-44EC-9A69-EED700782AA5}" presName="node" presStyleLbl="node1" presStyleIdx="1" presStyleCnt="8" custScaleX="164676" custRadScaleRad="170369" custRadScaleInc="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3735BC-5030-4C26-9F81-C02A6D7A7E69}" type="pres">
      <dgm:prSet presAssocID="{62C783F2-1E11-4934-937C-B8966963AF85}" presName="parTrans" presStyleLbl="sibTrans2D1" presStyleIdx="2" presStyleCnt="8" custScaleX="192935" custScaleY="190926" custLinFactNeighborX="25620" custLinFactNeighborY="14506"/>
      <dgm:spPr/>
      <dgm:t>
        <a:bodyPr/>
        <a:lstStyle/>
        <a:p>
          <a:endParaRPr lang="ru-RU"/>
        </a:p>
      </dgm:t>
    </dgm:pt>
    <dgm:pt modelId="{1FF65D9D-9399-4715-B2D4-902B2DB610A7}" type="pres">
      <dgm:prSet presAssocID="{62C783F2-1E11-4934-937C-B8966963AF85}" presName="connectorText" presStyleLbl="sibTrans2D1" presStyleIdx="2" presStyleCnt="8"/>
      <dgm:spPr/>
      <dgm:t>
        <a:bodyPr/>
        <a:lstStyle/>
        <a:p>
          <a:endParaRPr lang="ru-RU"/>
        </a:p>
      </dgm:t>
    </dgm:pt>
    <dgm:pt modelId="{B3DC9F04-CC1B-49E7-90EE-FD3E3F5DBE9A}" type="pres">
      <dgm:prSet presAssocID="{451B1B33-AC2B-4496-9CE3-F18EF209CEA3}" presName="node" presStyleLbl="node1" presStyleIdx="2" presStyleCnt="8" custScaleX="185585" custRadScaleRad="163181" custRadScaleInc="-426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C056D8-9FCB-4609-8674-AAFBB5E333FE}" type="pres">
      <dgm:prSet presAssocID="{6F666FF5-E8E3-4CB9-9715-3A68B3BD02FC}" presName="parTrans" presStyleLbl="sibTrans2D1" presStyleIdx="3" presStyleCnt="8" custScaleX="124840" custScaleY="184006" custLinFactNeighborX="-5993" custLinFactNeighborY="2365"/>
      <dgm:spPr/>
      <dgm:t>
        <a:bodyPr/>
        <a:lstStyle/>
        <a:p>
          <a:endParaRPr lang="ru-RU"/>
        </a:p>
      </dgm:t>
    </dgm:pt>
    <dgm:pt modelId="{A22F0BC9-A60C-4012-99C6-D120EB95513C}" type="pres">
      <dgm:prSet presAssocID="{6F666FF5-E8E3-4CB9-9715-3A68B3BD02FC}" presName="connectorText" presStyleLbl="sibTrans2D1" presStyleIdx="3" presStyleCnt="8"/>
      <dgm:spPr/>
      <dgm:t>
        <a:bodyPr/>
        <a:lstStyle/>
        <a:p>
          <a:endParaRPr lang="ru-RU"/>
        </a:p>
      </dgm:t>
    </dgm:pt>
    <dgm:pt modelId="{DEBBF96A-CECE-4BA0-A24C-8FE020FD49AE}" type="pres">
      <dgm:prSet presAssocID="{529814FB-A528-4B55-B1F6-11B5656EE34A}" presName="node" presStyleLbl="node1" presStyleIdx="3" presStyleCnt="8" custScaleX="191056" custRadScaleRad="162181" custRadScaleInc="-1072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4F4AD9-C16A-4911-BF90-846BACD12D78}" type="pres">
      <dgm:prSet presAssocID="{E5654238-69D1-4953-83FE-C54530FC02F7}" presName="parTrans" presStyleLbl="sibTrans2D1" presStyleIdx="4" presStyleCnt="8" custScaleY="137456"/>
      <dgm:spPr/>
      <dgm:t>
        <a:bodyPr/>
        <a:lstStyle/>
        <a:p>
          <a:endParaRPr lang="ru-RU"/>
        </a:p>
      </dgm:t>
    </dgm:pt>
    <dgm:pt modelId="{F90C8CFA-82C0-466E-9FB9-047EB880408E}" type="pres">
      <dgm:prSet presAssocID="{E5654238-69D1-4953-83FE-C54530FC02F7}" presName="connectorText" presStyleLbl="sibTrans2D1" presStyleIdx="4" presStyleCnt="8"/>
      <dgm:spPr/>
      <dgm:t>
        <a:bodyPr/>
        <a:lstStyle/>
        <a:p>
          <a:endParaRPr lang="ru-RU"/>
        </a:p>
      </dgm:t>
    </dgm:pt>
    <dgm:pt modelId="{B782AFE8-D0BA-4DDD-84FA-48D611C3C211}" type="pres">
      <dgm:prSet presAssocID="{15692495-4FC5-4B5D-A07B-4BF052B74EB8}" presName="node" presStyleLbl="node1" presStyleIdx="4" presStyleCnt="8" custScaleX="197120" custScaleY="115630" custRadScaleRad="163686" custRadScaleInc="2598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F6B039-A896-4094-9CEB-5147DB296240}" type="pres">
      <dgm:prSet presAssocID="{538F7BE8-B67B-481B-949F-6B75032809A0}" presName="parTrans" presStyleLbl="sibTrans2D1" presStyleIdx="5" presStyleCnt="8" custScaleX="165717" custScaleY="168787"/>
      <dgm:spPr/>
      <dgm:t>
        <a:bodyPr/>
        <a:lstStyle/>
        <a:p>
          <a:endParaRPr lang="ru-RU"/>
        </a:p>
      </dgm:t>
    </dgm:pt>
    <dgm:pt modelId="{E82849AB-4D4D-4ABF-A8F5-D923C84E4BC7}" type="pres">
      <dgm:prSet presAssocID="{538F7BE8-B67B-481B-949F-6B75032809A0}" presName="connectorText" presStyleLbl="sibTrans2D1" presStyleIdx="5" presStyleCnt="8"/>
      <dgm:spPr/>
      <dgm:t>
        <a:bodyPr/>
        <a:lstStyle/>
        <a:p>
          <a:endParaRPr lang="ru-RU"/>
        </a:p>
      </dgm:t>
    </dgm:pt>
    <dgm:pt modelId="{3457ADA5-0879-45AF-BDC0-9369D4332CED}" type="pres">
      <dgm:prSet presAssocID="{0067C9BE-390B-4077-B2AA-58C901FC5DC0}" presName="node" presStyleLbl="node1" presStyleIdx="5" presStyleCnt="8" custScaleX="194197" custRadScaleRad="103639" custRadScaleInc="-2767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BFED0D-E50F-4E91-9D1F-014C422D589C}" type="pres">
      <dgm:prSet presAssocID="{4F1EBA93-A019-4049-B8D9-B27F222D8963}" presName="parTrans" presStyleLbl="sibTrans2D1" presStyleIdx="6" presStyleCnt="8" custScaleX="182564" custScaleY="122229"/>
      <dgm:spPr/>
      <dgm:t>
        <a:bodyPr/>
        <a:lstStyle/>
        <a:p>
          <a:endParaRPr lang="ru-RU"/>
        </a:p>
      </dgm:t>
    </dgm:pt>
    <dgm:pt modelId="{09C40A41-D636-489F-9A1D-97D1041C347D}" type="pres">
      <dgm:prSet presAssocID="{4F1EBA93-A019-4049-B8D9-B27F222D8963}" presName="connectorText" presStyleLbl="sibTrans2D1" presStyleIdx="6" presStyleCnt="8"/>
      <dgm:spPr/>
      <dgm:t>
        <a:bodyPr/>
        <a:lstStyle/>
        <a:p>
          <a:endParaRPr lang="ru-RU"/>
        </a:p>
      </dgm:t>
    </dgm:pt>
    <dgm:pt modelId="{E659696B-C5B1-4F9C-B451-64A82CC5B61A}" type="pres">
      <dgm:prSet presAssocID="{DB39F58A-7F21-48E2-A4DB-F7364C559F01}" presName="node" presStyleLbl="node1" presStyleIdx="6" presStyleCnt="8" custScaleX="248126" custScaleY="120713" custRadScaleRad="158891" custRadScaleInc="-122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61EA58-D409-4213-A660-B5F3027681F7}" type="pres">
      <dgm:prSet presAssocID="{32DEE00F-396F-4AE7-813F-C5C4650819CD}" presName="parTrans" presStyleLbl="sibTrans2D1" presStyleIdx="7" presStyleCnt="8" custScaleX="131905" custScaleY="150617"/>
      <dgm:spPr/>
      <dgm:t>
        <a:bodyPr/>
        <a:lstStyle/>
        <a:p>
          <a:endParaRPr lang="ru-RU"/>
        </a:p>
      </dgm:t>
    </dgm:pt>
    <dgm:pt modelId="{3E2FF45E-3483-4D25-8A95-E08009907699}" type="pres">
      <dgm:prSet presAssocID="{32DEE00F-396F-4AE7-813F-C5C4650819CD}" presName="connectorText" presStyleLbl="sibTrans2D1" presStyleIdx="7" presStyleCnt="8"/>
      <dgm:spPr/>
      <dgm:t>
        <a:bodyPr/>
        <a:lstStyle/>
        <a:p>
          <a:endParaRPr lang="ru-RU"/>
        </a:p>
      </dgm:t>
    </dgm:pt>
    <dgm:pt modelId="{CD2CBE62-0E00-4409-85FE-2E27EF17A4DF}" type="pres">
      <dgm:prSet presAssocID="{AA5CF2E8-141D-4E89-8667-2568EB7F8C37}" presName="node" presStyleLbl="node1" presStyleIdx="7" presStyleCnt="8" custScaleX="232567" custRadScaleRad="154279" custRadScaleInc="-710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C83A4E-FE71-434E-8F2D-1D608A194DA8}" type="presOf" srcId="{62A5102C-125D-49A7-BA50-7F4A6BA75E73}" destId="{6015988F-6B22-468E-9C64-3C70BE2BD160}" srcOrd="0" destOrd="0" presId="urn:microsoft.com/office/officeart/2005/8/layout/radial5"/>
    <dgm:cxn modelId="{6A36BF68-4EBD-465E-811B-A3A857DB4D88}" type="presOf" srcId="{E7ABE70F-64DC-44EC-9A69-EED700782AA5}" destId="{895A5B4F-D721-4BCF-BF9F-6516174A8B2E}" srcOrd="0" destOrd="0" presId="urn:microsoft.com/office/officeart/2005/8/layout/radial5"/>
    <dgm:cxn modelId="{95CEC0A7-16AB-4307-9D11-CFA2F02AF469}" type="presOf" srcId="{62C783F2-1E11-4934-937C-B8966963AF85}" destId="{963735BC-5030-4C26-9F81-C02A6D7A7E69}" srcOrd="0" destOrd="0" presId="urn:microsoft.com/office/officeart/2005/8/layout/radial5"/>
    <dgm:cxn modelId="{60D874A0-2293-485B-B781-1AE38FA53082}" type="presOf" srcId="{B92E7210-4C09-4FDF-A7E6-92EA34BCFBE1}" destId="{D2B43A64-C4E4-43E4-AAC0-56A64D9777E0}" srcOrd="0" destOrd="0" presId="urn:microsoft.com/office/officeart/2005/8/layout/radial5"/>
    <dgm:cxn modelId="{FC76EFFE-2083-46DD-9F9B-47F83BBFB91A}" srcId="{D08649F4-717D-4281-B308-24E36FED4A58}" destId="{0C88C062-5B2F-4166-8CBD-C60F48274082}" srcOrd="0" destOrd="0" parTransId="{9D32B012-2641-4B39-A0FF-8FCCEDC27568}" sibTransId="{8D7AB4D3-48AF-45CD-B4FD-A7D1AA52650E}"/>
    <dgm:cxn modelId="{709AA205-F80F-41A9-AED4-6BD6DBA15526}" srcId="{0C88C062-5B2F-4166-8CBD-C60F48274082}" destId="{15692495-4FC5-4B5D-A07B-4BF052B74EB8}" srcOrd="4" destOrd="0" parTransId="{E5654238-69D1-4953-83FE-C54530FC02F7}" sibTransId="{1BD058F3-D5C8-4D43-B2B1-00D282D08C14}"/>
    <dgm:cxn modelId="{3B4C095E-6A09-4F11-8CA7-EAD71DAE9A5C}" type="presOf" srcId="{6F666FF5-E8E3-4CB9-9715-3A68B3BD02FC}" destId="{78C056D8-9FCB-4609-8674-AAFBB5E333FE}" srcOrd="0" destOrd="0" presId="urn:microsoft.com/office/officeart/2005/8/layout/radial5"/>
    <dgm:cxn modelId="{605AF52B-1A15-4939-8518-3977ED213ED5}" type="presOf" srcId="{451B1B33-AC2B-4496-9CE3-F18EF209CEA3}" destId="{B3DC9F04-CC1B-49E7-90EE-FD3E3F5DBE9A}" srcOrd="0" destOrd="0" presId="urn:microsoft.com/office/officeart/2005/8/layout/radial5"/>
    <dgm:cxn modelId="{FE110BA7-F81A-435E-84CE-7CD147EA9B79}" type="presOf" srcId="{B92E7210-4C09-4FDF-A7E6-92EA34BCFBE1}" destId="{BB74E610-4F95-4AD3-B5F5-2AF245277505}" srcOrd="1" destOrd="0" presId="urn:microsoft.com/office/officeart/2005/8/layout/radial5"/>
    <dgm:cxn modelId="{C0AED788-B2DB-4F9D-8EE7-A8B1CFEC380E}" srcId="{0C88C062-5B2F-4166-8CBD-C60F48274082}" destId="{E7ABE70F-64DC-44EC-9A69-EED700782AA5}" srcOrd="1" destOrd="0" parTransId="{B92E7210-4C09-4FDF-A7E6-92EA34BCFBE1}" sibTransId="{8FADF466-F00C-4870-9C2D-7069063A219B}"/>
    <dgm:cxn modelId="{0FBB4CE6-EDBD-47D9-B267-B8275E92229D}" srcId="{0C88C062-5B2F-4166-8CBD-C60F48274082}" destId="{0067C9BE-390B-4077-B2AA-58C901FC5DC0}" srcOrd="5" destOrd="0" parTransId="{538F7BE8-B67B-481B-949F-6B75032809A0}" sibTransId="{005EBE63-7AE8-446F-AC87-28557DBA52BC}"/>
    <dgm:cxn modelId="{8B768FA3-7EFF-4FC8-9403-B46042C32A6D}" type="presOf" srcId="{4F1EBA93-A019-4049-B8D9-B27F222D8963}" destId="{71BFED0D-E50F-4E91-9D1F-014C422D589C}" srcOrd="0" destOrd="0" presId="urn:microsoft.com/office/officeart/2005/8/layout/radial5"/>
    <dgm:cxn modelId="{8C994583-2332-4899-A5EE-6D28B6E2DC27}" type="presOf" srcId="{32DEE00F-396F-4AE7-813F-C5C4650819CD}" destId="{3E2FF45E-3483-4D25-8A95-E08009907699}" srcOrd="1" destOrd="0" presId="urn:microsoft.com/office/officeart/2005/8/layout/radial5"/>
    <dgm:cxn modelId="{D90E8B1F-63C2-4FE8-8540-0336BB618A54}" srcId="{0C88C062-5B2F-4166-8CBD-C60F48274082}" destId="{451B1B33-AC2B-4496-9CE3-F18EF209CEA3}" srcOrd="2" destOrd="0" parTransId="{62C783F2-1E11-4934-937C-B8966963AF85}" sibTransId="{0F246563-F0F6-441C-9C05-C790B68BEFC4}"/>
    <dgm:cxn modelId="{018119DC-869A-44C8-B2AC-C25197C4BE17}" type="presOf" srcId="{D08649F4-717D-4281-B308-24E36FED4A58}" destId="{F07BF916-937A-4595-82A9-F09063DE9A5B}" srcOrd="0" destOrd="0" presId="urn:microsoft.com/office/officeart/2005/8/layout/radial5"/>
    <dgm:cxn modelId="{A0A67046-6F88-4055-B24A-7A33D6723AA1}" srcId="{0C88C062-5B2F-4166-8CBD-C60F48274082}" destId="{529814FB-A528-4B55-B1F6-11B5656EE34A}" srcOrd="3" destOrd="0" parTransId="{6F666FF5-E8E3-4CB9-9715-3A68B3BD02FC}" sibTransId="{67EACEC9-F15F-43B2-9793-615418C8A524}"/>
    <dgm:cxn modelId="{9A836120-D795-48EB-A98B-6F078629478F}" type="presOf" srcId="{529814FB-A528-4B55-B1F6-11B5656EE34A}" destId="{DEBBF96A-CECE-4BA0-A24C-8FE020FD49AE}" srcOrd="0" destOrd="0" presId="urn:microsoft.com/office/officeart/2005/8/layout/radial5"/>
    <dgm:cxn modelId="{438ED8D4-CAA7-4CE6-9042-5FC87B50041A}" srcId="{0C88C062-5B2F-4166-8CBD-C60F48274082}" destId="{DB39F58A-7F21-48E2-A4DB-F7364C559F01}" srcOrd="6" destOrd="0" parTransId="{4F1EBA93-A019-4049-B8D9-B27F222D8963}" sibTransId="{CAFAEEE2-4282-4233-B8C4-1F4EAB89DBCB}"/>
    <dgm:cxn modelId="{C97C0289-D639-422A-AB49-3784CAF2CE00}" type="presOf" srcId="{DB39F58A-7F21-48E2-A4DB-F7364C559F01}" destId="{E659696B-C5B1-4F9C-B451-64A82CC5B61A}" srcOrd="0" destOrd="0" presId="urn:microsoft.com/office/officeart/2005/8/layout/radial5"/>
    <dgm:cxn modelId="{2FCD78CA-9654-460A-A649-1D8F8648E0D9}" type="presOf" srcId="{4F1EBA93-A019-4049-B8D9-B27F222D8963}" destId="{09C40A41-D636-489F-9A1D-97D1041C347D}" srcOrd="1" destOrd="0" presId="urn:microsoft.com/office/officeart/2005/8/layout/radial5"/>
    <dgm:cxn modelId="{636265AC-B35B-472C-8D22-EC761E2B8199}" type="presOf" srcId="{32DEE00F-396F-4AE7-813F-C5C4650819CD}" destId="{6D61EA58-D409-4213-A660-B5F3027681F7}" srcOrd="0" destOrd="0" presId="urn:microsoft.com/office/officeart/2005/8/layout/radial5"/>
    <dgm:cxn modelId="{284862FB-99C0-400A-A7FE-07EA365CA16E}" type="presOf" srcId="{D7B3421F-0AC3-43A0-997D-2851497EC761}" destId="{A216439E-07A1-4AAC-9AF3-110BF9C90EDE}" srcOrd="0" destOrd="0" presId="urn:microsoft.com/office/officeart/2005/8/layout/radial5"/>
    <dgm:cxn modelId="{2CD27B16-7812-439E-99D4-CCDD9951F9CE}" srcId="{0C88C062-5B2F-4166-8CBD-C60F48274082}" destId="{D7B3421F-0AC3-43A0-997D-2851497EC761}" srcOrd="0" destOrd="0" parTransId="{62A5102C-125D-49A7-BA50-7F4A6BA75E73}" sibTransId="{8688F26F-C284-4C84-948A-C1A51BADC2AF}"/>
    <dgm:cxn modelId="{CC10494E-6DD0-45E0-9CC3-7CF8F74759B3}" srcId="{0C88C062-5B2F-4166-8CBD-C60F48274082}" destId="{AA5CF2E8-141D-4E89-8667-2568EB7F8C37}" srcOrd="7" destOrd="0" parTransId="{32DEE00F-396F-4AE7-813F-C5C4650819CD}" sibTransId="{2D347D30-A3A5-4112-9C4E-2B4EFDD7468D}"/>
    <dgm:cxn modelId="{2D3D6F4E-5C69-4D53-B051-FBF0855A6649}" type="presOf" srcId="{E5654238-69D1-4953-83FE-C54530FC02F7}" destId="{3F4F4AD9-C16A-4911-BF90-846BACD12D78}" srcOrd="0" destOrd="0" presId="urn:microsoft.com/office/officeart/2005/8/layout/radial5"/>
    <dgm:cxn modelId="{CAF4E413-D991-41B3-BA8B-FB088DFDE6E1}" type="presOf" srcId="{0C88C062-5B2F-4166-8CBD-C60F48274082}" destId="{FEC9AE68-56CE-47EE-8C78-E0E662AC07F4}" srcOrd="0" destOrd="0" presId="urn:microsoft.com/office/officeart/2005/8/layout/radial5"/>
    <dgm:cxn modelId="{FD05E28A-BE4A-49B1-A2AD-ED30D2C8E51F}" type="presOf" srcId="{E5654238-69D1-4953-83FE-C54530FC02F7}" destId="{F90C8CFA-82C0-466E-9FB9-047EB880408E}" srcOrd="1" destOrd="0" presId="urn:microsoft.com/office/officeart/2005/8/layout/radial5"/>
    <dgm:cxn modelId="{2BA8A21B-E178-4EEA-A765-98FB424A2225}" type="presOf" srcId="{0067C9BE-390B-4077-B2AA-58C901FC5DC0}" destId="{3457ADA5-0879-45AF-BDC0-9369D4332CED}" srcOrd="0" destOrd="0" presId="urn:microsoft.com/office/officeart/2005/8/layout/radial5"/>
    <dgm:cxn modelId="{3620AC97-4537-4588-B6C5-24F50C4AC2C2}" type="presOf" srcId="{62C783F2-1E11-4934-937C-B8966963AF85}" destId="{1FF65D9D-9399-4715-B2D4-902B2DB610A7}" srcOrd="1" destOrd="0" presId="urn:microsoft.com/office/officeart/2005/8/layout/radial5"/>
    <dgm:cxn modelId="{20D3EF04-B49E-45A2-BF3A-3D303800328E}" type="presOf" srcId="{62A5102C-125D-49A7-BA50-7F4A6BA75E73}" destId="{9625D23D-FFA0-45FE-A2F9-A96102824A8E}" srcOrd="1" destOrd="0" presId="urn:microsoft.com/office/officeart/2005/8/layout/radial5"/>
    <dgm:cxn modelId="{2EF04C09-E9C6-4234-8906-25393A6D6160}" type="presOf" srcId="{15692495-4FC5-4B5D-A07B-4BF052B74EB8}" destId="{B782AFE8-D0BA-4DDD-84FA-48D611C3C211}" srcOrd="0" destOrd="0" presId="urn:microsoft.com/office/officeart/2005/8/layout/radial5"/>
    <dgm:cxn modelId="{75B68FD7-5CB6-4FB2-B5FA-3F5185861A64}" type="presOf" srcId="{538F7BE8-B67B-481B-949F-6B75032809A0}" destId="{E82849AB-4D4D-4ABF-A8F5-D923C84E4BC7}" srcOrd="1" destOrd="0" presId="urn:microsoft.com/office/officeart/2005/8/layout/radial5"/>
    <dgm:cxn modelId="{60E1C079-0683-4C8A-AB75-1513099D6F73}" type="presOf" srcId="{AA5CF2E8-141D-4E89-8667-2568EB7F8C37}" destId="{CD2CBE62-0E00-4409-85FE-2E27EF17A4DF}" srcOrd="0" destOrd="0" presId="urn:microsoft.com/office/officeart/2005/8/layout/radial5"/>
    <dgm:cxn modelId="{A512EABE-2E85-4F02-82EC-CBAC22C7D347}" type="presOf" srcId="{6F666FF5-E8E3-4CB9-9715-3A68B3BD02FC}" destId="{A22F0BC9-A60C-4012-99C6-D120EB95513C}" srcOrd="1" destOrd="0" presId="urn:microsoft.com/office/officeart/2005/8/layout/radial5"/>
    <dgm:cxn modelId="{278ECA7E-AF5E-469E-BDF1-3D5AEA27ABB5}" type="presOf" srcId="{538F7BE8-B67B-481B-949F-6B75032809A0}" destId="{D6F6B039-A896-4094-9CEB-5147DB296240}" srcOrd="0" destOrd="0" presId="urn:microsoft.com/office/officeart/2005/8/layout/radial5"/>
    <dgm:cxn modelId="{F926CE6A-AD8D-4B67-832E-8CBFB976E057}" type="presParOf" srcId="{F07BF916-937A-4595-82A9-F09063DE9A5B}" destId="{FEC9AE68-56CE-47EE-8C78-E0E662AC07F4}" srcOrd="0" destOrd="0" presId="urn:microsoft.com/office/officeart/2005/8/layout/radial5"/>
    <dgm:cxn modelId="{794A27E2-09A4-4764-BD88-20235768F967}" type="presParOf" srcId="{F07BF916-937A-4595-82A9-F09063DE9A5B}" destId="{6015988F-6B22-468E-9C64-3C70BE2BD160}" srcOrd="1" destOrd="0" presId="urn:microsoft.com/office/officeart/2005/8/layout/radial5"/>
    <dgm:cxn modelId="{598C59D8-8C90-4B12-8CC5-9D46EB042D68}" type="presParOf" srcId="{6015988F-6B22-468E-9C64-3C70BE2BD160}" destId="{9625D23D-FFA0-45FE-A2F9-A96102824A8E}" srcOrd="0" destOrd="0" presId="urn:microsoft.com/office/officeart/2005/8/layout/radial5"/>
    <dgm:cxn modelId="{ADC417BD-C416-46B7-B842-0E6B269314CE}" type="presParOf" srcId="{F07BF916-937A-4595-82A9-F09063DE9A5B}" destId="{A216439E-07A1-4AAC-9AF3-110BF9C90EDE}" srcOrd="2" destOrd="0" presId="urn:microsoft.com/office/officeart/2005/8/layout/radial5"/>
    <dgm:cxn modelId="{2A6A2099-843E-4CFB-8FF8-B3880EF2F7DC}" type="presParOf" srcId="{F07BF916-937A-4595-82A9-F09063DE9A5B}" destId="{D2B43A64-C4E4-43E4-AAC0-56A64D9777E0}" srcOrd="3" destOrd="0" presId="urn:microsoft.com/office/officeart/2005/8/layout/radial5"/>
    <dgm:cxn modelId="{FDF56AD9-99D6-4409-9C42-091A039849F9}" type="presParOf" srcId="{D2B43A64-C4E4-43E4-AAC0-56A64D9777E0}" destId="{BB74E610-4F95-4AD3-B5F5-2AF245277505}" srcOrd="0" destOrd="0" presId="urn:microsoft.com/office/officeart/2005/8/layout/radial5"/>
    <dgm:cxn modelId="{BCF67B71-2B4F-4497-A206-714278265127}" type="presParOf" srcId="{F07BF916-937A-4595-82A9-F09063DE9A5B}" destId="{895A5B4F-D721-4BCF-BF9F-6516174A8B2E}" srcOrd="4" destOrd="0" presId="urn:microsoft.com/office/officeart/2005/8/layout/radial5"/>
    <dgm:cxn modelId="{808FBCB4-28CE-4F27-AE4D-EBFB04FDE1B0}" type="presParOf" srcId="{F07BF916-937A-4595-82A9-F09063DE9A5B}" destId="{963735BC-5030-4C26-9F81-C02A6D7A7E69}" srcOrd="5" destOrd="0" presId="urn:microsoft.com/office/officeart/2005/8/layout/radial5"/>
    <dgm:cxn modelId="{F7D6A6E7-6C73-48AB-87C7-E6DF9FD02E51}" type="presParOf" srcId="{963735BC-5030-4C26-9F81-C02A6D7A7E69}" destId="{1FF65D9D-9399-4715-B2D4-902B2DB610A7}" srcOrd="0" destOrd="0" presId="urn:microsoft.com/office/officeart/2005/8/layout/radial5"/>
    <dgm:cxn modelId="{8C54FED6-85E2-44D8-AE79-67F7AFC8C6A8}" type="presParOf" srcId="{F07BF916-937A-4595-82A9-F09063DE9A5B}" destId="{B3DC9F04-CC1B-49E7-90EE-FD3E3F5DBE9A}" srcOrd="6" destOrd="0" presId="urn:microsoft.com/office/officeart/2005/8/layout/radial5"/>
    <dgm:cxn modelId="{5E0C9BD4-D968-43A5-8B64-D908460872D1}" type="presParOf" srcId="{F07BF916-937A-4595-82A9-F09063DE9A5B}" destId="{78C056D8-9FCB-4609-8674-AAFBB5E333FE}" srcOrd="7" destOrd="0" presId="urn:microsoft.com/office/officeart/2005/8/layout/radial5"/>
    <dgm:cxn modelId="{F20EC986-9805-44F6-BB45-571085E33F1D}" type="presParOf" srcId="{78C056D8-9FCB-4609-8674-AAFBB5E333FE}" destId="{A22F0BC9-A60C-4012-99C6-D120EB95513C}" srcOrd="0" destOrd="0" presId="urn:microsoft.com/office/officeart/2005/8/layout/radial5"/>
    <dgm:cxn modelId="{DA7F88E8-547C-4832-AE80-A555CF8F74C4}" type="presParOf" srcId="{F07BF916-937A-4595-82A9-F09063DE9A5B}" destId="{DEBBF96A-CECE-4BA0-A24C-8FE020FD49AE}" srcOrd="8" destOrd="0" presId="urn:microsoft.com/office/officeart/2005/8/layout/radial5"/>
    <dgm:cxn modelId="{0034B94D-BC27-463F-899E-17D534F443CF}" type="presParOf" srcId="{F07BF916-937A-4595-82A9-F09063DE9A5B}" destId="{3F4F4AD9-C16A-4911-BF90-846BACD12D78}" srcOrd="9" destOrd="0" presId="urn:microsoft.com/office/officeart/2005/8/layout/radial5"/>
    <dgm:cxn modelId="{B8E5769D-D779-4D89-B45D-D62C42E9951E}" type="presParOf" srcId="{3F4F4AD9-C16A-4911-BF90-846BACD12D78}" destId="{F90C8CFA-82C0-466E-9FB9-047EB880408E}" srcOrd="0" destOrd="0" presId="urn:microsoft.com/office/officeart/2005/8/layout/radial5"/>
    <dgm:cxn modelId="{9EB5D769-F9C2-4CB4-9884-64A2BD29A79D}" type="presParOf" srcId="{F07BF916-937A-4595-82A9-F09063DE9A5B}" destId="{B782AFE8-D0BA-4DDD-84FA-48D611C3C211}" srcOrd="10" destOrd="0" presId="urn:microsoft.com/office/officeart/2005/8/layout/radial5"/>
    <dgm:cxn modelId="{BC03A4D8-8EDF-46F6-A224-36BCDBB8811A}" type="presParOf" srcId="{F07BF916-937A-4595-82A9-F09063DE9A5B}" destId="{D6F6B039-A896-4094-9CEB-5147DB296240}" srcOrd="11" destOrd="0" presId="urn:microsoft.com/office/officeart/2005/8/layout/radial5"/>
    <dgm:cxn modelId="{EB186D55-53E3-41ED-AE3F-EBBF594FBCBB}" type="presParOf" srcId="{D6F6B039-A896-4094-9CEB-5147DB296240}" destId="{E82849AB-4D4D-4ABF-A8F5-D923C84E4BC7}" srcOrd="0" destOrd="0" presId="urn:microsoft.com/office/officeart/2005/8/layout/radial5"/>
    <dgm:cxn modelId="{5BEF4C62-4D74-46A0-A413-F8E1EDA7A5EB}" type="presParOf" srcId="{F07BF916-937A-4595-82A9-F09063DE9A5B}" destId="{3457ADA5-0879-45AF-BDC0-9369D4332CED}" srcOrd="12" destOrd="0" presId="urn:microsoft.com/office/officeart/2005/8/layout/radial5"/>
    <dgm:cxn modelId="{C8B59058-4B08-4F17-9371-F84492EBA3D1}" type="presParOf" srcId="{F07BF916-937A-4595-82A9-F09063DE9A5B}" destId="{71BFED0D-E50F-4E91-9D1F-014C422D589C}" srcOrd="13" destOrd="0" presId="urn:microsoft.com/office/officeart/2005/8/layout/radial5"/>
    <dgm:cxn modelId="{732314A0-9518-4F0E-93C8-F819107FCD33}" type="presParOf" srcId="{71BFED0D-E50F-4E91-9D1F-014C422D589C}" destId="{09C40A41-D636-489F-9A1D-97D1041C347D}" srcOrd="0" destOrd="0" presId="urn:microsoft.com/office/officeart/2005/8/layout/radial5"/>
    <dgm:cxn modelId="{F6628AB6-E8D3-45B9-BD17-A7A34A7DC8D6}" type="presParOf" srcId="{F07BF916-937A-4595-82A9-F09063DE9A5B}" destId="{E659696B-C5B1-4F9C-B451-64A82CC5B61A}" srcOrd="14" destOrd="0" presId="urn:microsoft.com/office/officeart/2005/8/layout/radial5"/>
    <dgm:cxn modelId="{2059CF5C-9588-4911-99E3-F26F17B0EE8A}" type="presParOf" srcId="{F07BF916-937A-4595-82A9-F09063DE9A5B}" destId="{6D61EA58-D409-4213-A660-B5F3027681F7}" srcOrd="15" destOrd="0" presId="urn:microsoft.com/office/officeart/2005/8/layout/radial5"/>
    <dgm:cxn modelId="{7543842D-5075-4028-A1FE-7CE636C91E71}" type="presParOf" srcId="{6D61EA58-D409-4213-A660-B5F3027681F7}" destId="{3E2FF45E-3483-4D25-8A95-E08009907699}" srcOrd="0" destOrd="0" presId="urn:microsoft.com/office/officeart/2005/8/layout/radial5"/>
    <dgm:cxn modelId="{D6E2003C-05FB-4C5F-B517-1D4BD95FA99B}" type="presParOf" srcId="{F07BF916-937A-4595-82A9-F09063DE9A5B}" destId="{CD2CBE62-0E00-4409-85FE-2E27EF17A4DF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9C8E6C-0857-40EB-BB14-1604370BA753}">
      <dsp:nvSpPr>
        <dsp:cNvPr id="0" name=""/>
        <dsp:cNvSpPr/>
      </dsp:nvSpPr>
      <dsp:spPr>
        <a:xfrm flipV="1">
          <a:off x="0" y="1278598"/>
          <a:ext cx="7340476" cy="37845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595322-58CA-4DB3-BEF6-ABD8DDFAFA48}">
      <dsp:nvSpPr>
        <dsp:cNvPr id="0" name=""/>
        <dsp:cNvSpPr/>
      </dsp:nvSpPr>
      <dsp:spPr>
        <a:xfrm>
          <a:off x="317491" y="332535"/>
          <a:ext cx="6354223" cy="106914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217" tIns="0" rIns="19421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5-10 % пожилых людей страдают деменцией.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9683" y="384727"/>
        <a:ext cx="6249839" cy="964765"/>
      </dsp:txXfrm>
    </dsp:sp>
    <dsp:sp modelId="{1FF62857-FB89-4551-B8FD-BD4585B20EBA}">
      <dsp:nvSpPr>
        <dsp:cNvPr id="0" name=""/>
        <dsp:cNvSpPr/>
      </dsp:nvSpPr>
      <dsp:spPr>
        <a:xfrm>
          <a:off x="0" y="2755066"/>
          <a:ext cx="7340476" cy="31381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7BB755-1545-411D-95C1-8B9B17D459A3}">
      <dsp:nvSpPr>
        <dsp:cNvPr id="0" name=""/>
        <dsp:cNvSpPr/>
      </dsp:nvSpPr>
      <dsp:spPr>
        <a:xfrm>
          <a:off x="366665" y="1689452"/>
          <a:ext cx="6279327" cy="1154174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217" tIns="0" rIns="19421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менее 10-15 %  лиц старше 65 лет имеют когнитивные нарушения, не  достигающие выраженности деменции (лёгкие или умеренные когнитивные нарушения).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3007" y="1745794"/>
        <a:ext cx="6166643" cy="1041490"/>
      </dsp:txXfrm>
    </dsp:sp>
    <dsp:sp modelId="{7B7BA94C-4B0F-4C15-9A1E-AB4E030E9ECB}">
      <dsp:nvSpPr>
        <dsp:cNvPr id="0" name=""/>
        <dsp:cNvSpPr/>
      </dsp:nvSpPr>
      <dsp:spPr>
        <a:xfrm>
          <a:off x="0" y="4127476"/>
          <a:ext cx="7340476" cy="36395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486067-EB07-4F06-88F9-7442D8355934}">
      <dsp:nvSpPr>
        <dsp:cNvPr id="0" name=""/>
        <dsp:cNvSpPr/>
      </dsp:nvSpPr>
      <dsp:spPr>
        <a:xfrm>
          <a:off x="366665" y="3101285"/>
          <a:ext cx="6297807" cy="111475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217" tIns="0" rIns="19421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российской амбулаторной неврологической практике около 70% пожилых граждан имеют когнитивные нарушения</a:t>
          </a:r>
          <a:r>
            <a:rPr lang="ru-RU" sz="600" kern="1200" dirty="0" smtClean="0"/>
            <a:t>.</a:t>
          </a:r>
          <a:endParaRPr lang="ru-RU" sz="600" kern="1200" dirty="0"/>
        </a:p>
      </dsp:txBody>
      <dsp:txXfrm>
        <a:off x="421083" y="3155703"/>
        <a:ext cx="6188971" cy="10059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C9AE68-56CE-47EE-8C78-E0E662AC07F4}">
      <dsp:nvSpPr>
        <dsp:cNvPr id="0" name=""/>
        <dsp:cNvSpPr/>
      </dsp:nvSpPr>
      <dsp:spPr>
        <a:xfrm>
          <a:off x="3175395" y="1566729"/>
          <a:ext cx="2619449" cy="1511961"/>
        </a:xfrm>
        <a:prstGeom prst="ellips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Когнитивные нарушения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59004" y="1788151"/>
        <a:ext cx="1852231" cy="1069117"/>
      </dsp:txXfrm>
    </dsp:sp>
    <dsp:sp modelId="{6015988F-6B22-468E-9C64-3C70BE2BD160}">
      <dsp:nvSpPr>
        <dsp:cNvPr id="0" name=""/>
        <dsp:cNvSpPr/>
      </dsp:nvSpPr>
      <dsp:spPr>
        <a:xfrm rot="15598707">
          <a:off x="3957177" y="802834"/>
          <a:ext cx="491949" cy="9664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100" kern="1200" dirty="0"/>
        </a:p>
      </dsp:txBody>
      <dsp:txXfrm rot="10800000">
        <a:off x="4043811" y="1068796"/>
        <a:ext cx="344364" cy="579883"/>
      </dsp:txXfrm>
    </dsp:sp>
    <dsp:sp modelId="{A216439E-07A1-4AAC-9AF3-110BF9C90EDE}">
      <dsp:nvSpPr>
        <dsp:cNvPr id="0" name=""/>
        <dsp:cNvSpPr/>
      </dsp:nvSpPr>
      <dsp:spPr>
        <a:xfrm>
          <a:off x="3221297" y="-38176"/>
          <a:ext cx="1880449" cy="105939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Возрастные изменения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96682" y="116968"/>
        <a:ext cx="1329679" cy="749103"/>
      </dsp:txXfrm>
    </dsp:sp>
    <dsp:sp modelId="{D2B43A64-C4E4-43E4-AAC0-56A64D9777E0}">
      <dsp:nvSpPr>
        <dsp:cNvPr id="0" name=""/>
        <dsp:cNvSpPr/>
      </dsp:nvSpPr>
      <dsp:spPr>
        <a:xfrm rot="18970501">
          <a:off x="5180140" y="983254"/>
          <a:ext cx="669545" cy="7021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>
        <a:off x="5208114" y="1193222"/>
        <a:ext cx="468682" cy="421268"/>
      </dsp:txXfrm>
    </dsp:sp>
    <dsp:sp modelId="{895A5B4F-D721-4BCF-BF9F-6516174A8B2E}">
      <dsp:nvSpPr>
        <dsp:cNvPr id="0" name=""/>
        <dsp:cNvSpPr/>
      </dsp:nvSpPr>
      <dsp:spPr>
        <a:xfrm>
          <a:off x="5487678" y="0"/>
          <a:ext cx="1736315" cy="1054382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Неправильный обмен веществ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41955" y="154411"/>
        <a:ext cx="1227761" cy="745560"/>
      </dsp:txXfrm>
    </dsp:sp>
    <dsp:sp modelId="{963735BC-5030-4C26-9F81-C02A6D7A7E69}">
      <dsp:nvSpPr>
        <dsp:cNvPr id="0" name=""/>
        <dsp:cNvSpPr/>
      </dsp:nvSpPr>
      <dsp:spPr>
        <a:xfrm rot="20910796">
          <a:off x="5765674" y="1705491"/>
          <a:ext cx="462679" cy="7605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 dirty="0"/>
        </a:p>
      </dsp:txBody>
      <dsp:txXfrm>
        <a:off x="5767064" y="1871412"/>
        <a:ext cx="323875" cy="456300"/>
      </dsp:txXfrm>
    </dsp:sp>
    <dsp:sp modelId="{B3DC9F04-CC1B-49E7-90EE-FD3E3F5DBE9A}">
      <dsp:nvSpPr>
        <dsp:cNvPr id="0" name=""/>
        <dsp:cNvSpPr/>
      </dsp:nvSpPr>
      <dsp:spPr>
        <a:xfrm>
          <a:off x="6100993" y="1268335"/>
          <a:ext cx="1956776" cy="1054382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Алкогольное, наркотическое и другие отравления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387556" y="1422746"/>
        <a:ext cx="1383650" cy="745560"/>
      </dsp:txXfrm>
    </dsp:sp>
    <dsp:sp modelId="{78C056D8-9FCB-4609-8674-AAFBB5E333FE}">
      <dsp:nvSpPr>
        <dsp:cNvPr id="0" name=""/>
        <dsp:cNvSpPr/>
      </dsp:nvSpPr>
      <dsp:spPr>
        <a:xfrm rot="1337243">
          <a:off x="5605702" y="2515844"/>
          <a:ext cx="404639" cy="732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100" kern="1200" dirty="0"/>
        </a:p>
      </dsp:txBody>
      <dsp:txXfrm>
        <a:off x="5610236" y="2639412"/>
        <a:ext cx="283247" cy="439763"/>
      </dsp:txXfrm>
    </dsp:sp>
    <dsp:sp modelId="{DEBBF96A-CECE-4BA0-A24C-8FE020FD49AE}">
      <dsp:nvSpPr>
        <dsp:cNvPr id="0" name=""/>
        <dsp:cNvSpPr/>
      </dsp:nvSpPr>
      <dsp:spPr>
        <a:xfrm>
          <a:off x="5904656" y="2790183"/>
          <a:ext cx="2014461" cy="1054382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Дефицит снабжения кровью мозговых клеток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199667" y="2944594"/>
        <a:ext cx="1424439" cy="745560"/>
      </dsp:txXfrm>
    </dsp:sp>
    <dsp:sp modelId="{3F4F4AD9-C16A-4911-BF90-846BACD12D78}">
      <dsp:nvSpPr>
        <dsp:cNvPr id="0" name=""/>
        <dsp:cNvSpPr/>
      </dsp:nvSpPr>
      <dsp:spPr>
        <a:xfrm rot="9108546">
          <a:off x="2692690" y="2838878"/>
          <a:ext cx="637317" cy="5475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 dirty="0"/>
        </a:p>
      </dsp:txBody>
      <dsp:txXfrm rot="10800000">
        <a:off x="2847203" y="2909584"/>
        <a:ext cx="473062" cy="328510"/>
      </dsp:txXfrm>
    </dsp:sp>
    <dsp:sp modelId="{B782AFE8-D0BA-4DDD-84FA-48D611C3C211}">
      <dsp:nvSpPr>
        <dsp:cNvPr id="0" name=""/>
        <dsp:cNvSpPr/>
      </dsp:nvSpPr>
      <dsp:spPr>
        <a:xfrm>
          <a:off x="659157" y="3206798"/>
          <a:ext cx="2078399" cy="1219182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Нервно-эмоциональное перенапряжение, частые стрессовые ситуации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63531" y="3385343"/>
        <a:ext cx="1469651" cy="862092"/>
      </dsp:txXfrm>
    </dsp:sp>
    <dsp:sp modelId="{D6F6B039-A896-4094-9CEB-5147DB296240}">
      <dsp:nvSpPr>
        <dsp:cNvPr id="0" name=""/>
        <dsp:cNvSpPr/>
      </dsp:nvSpPr>
      <dsp:spPr>
        <a:xfrm rot="4881400">
          <a:off x="4431369" y="2959873"/>
          <a:ext cx="403410" cy="6723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/>
        </a:p>
      </dsp:txBody>
      <dsp:txXfrm>
        <a:off x="4482787" y="3034512"/>
        <a:ext cx="282387" cy="403390"/>
      </dsp:txXfrm>
    </dsp:sp>
    <dsp:sp modelId="{3457ADA5-0879-45AF-BDC0-9369D4332CED}">
      <dsp:nvSpPr>
        <dsp:cNvPr id="0" name=""/>
        <dsp:cNvSpPr/>
      </dsp:nvSpPr>
      <dsp:spPr>
        <a:xfrm>
          <a:off x="3724727" y="3528281"/>
          <a:ext cx="2047579" cy="1054382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Травмы головы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24588" y="3682692"/>
        <a:ext cx="1447857" cy="745560"/>
      </dsp:txXfrm>
    </dsp:sp>
    <dsp:sp modelId="{71BFED0D-E50F-4E91-9D1F-014C422D589C}">
      <dsp:nvSpPr>
        <dsp:cNvPr id="0" name=""/>
        <dsp:cNvSpPr/>
      </dsp:nvSpPr>
      <dsp:spPr>
        <a:xfrm rot="10693647">
          <a:off x="2675949" y="2127515"/>
          <a:ext cx="500820" cy="4868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 rot="10800000">
        <a:off x="2821973" y="2222629"/>
        <a:ext cx="354761" cy="292119"/>
      </dsp:txXfrm>
    </dsp:sp>
    <dsp:sp modelId="{E659696B-C5B1-4F9C-B451-64A82CC5B61A}">
      <dsp:nvSpPr>
        <dsp:cNvPr id="0" name=""/>
        <dsp:cNvSpPr/>
      </dsp:nvSpPr>
      <dsp:spPr>
        <a:xfrm>
          <a:off x="46366" y="1783205"/>
          <a:ext cx="2616197" cy="1272777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Заболевания нейродегенеративного типа (Альцгеймера, Паркинсона и другие)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9499" y="1969599"/>
        <a:ext cx="1849931" cy="899989"/>
      </dsp:txXfrm>
    </dsp:sp>
    <dsp:sp modelId="{6D61EA58-D409-4213-A660-B5F3027681F7}">
      <dsp:nvSpPr>
        <dsp:cNvPr id="0" name=""/>
        <dsp:cNvSpPr/>
      </dsp:nvSpPr>
      <dsp:spPr>
        <a:xfrm rot="12421909">
          <a:off x="2684936" y="1291104"/>
          <a:ext cx="732478" cy="5999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/>
        </a:p>
      </dsp:txBody>
      <dsp:txXfrm rot="10800000">
        <a:off x="2855087" y="1451992"/>
        <a:ext cx="552496" cy="359965"/>
      </dsp:txXfrm>
    </dsp:sp>
    <dsp:sp modelId="{CD2CBE62-0E00-4409-85FE-2E27EF17A4DF}">
      <dsp:nvSpPr>
        <dsp:cNvPr id="0" name=""/>
        <dsp:cNvSpPr/>
      </dsp:nvSpPr>
      <dsp:spPr>
        <a:xfrm>
          <a:off x="554357" y="415517"/>
          <a:ext cx="2452146" cy="1054382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Болезни, связанные с нейроинфекциями (ВИЧ, энцефалит, рассеянный склероз)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13465" y="569928"/>
        <a:ext cx="1733930" cy="7455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t>28.08.2020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03285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t>28.08.2020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58041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t>28.08.2020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52860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28.08.2020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65496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28.08.2020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0106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28.08.2020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019010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28.08.2020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1834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28.08.2020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35784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28.08.2020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235159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28.08.2020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512917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28.08.2020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9336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t>28.08.2020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87789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28.08.2020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162493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28.08.2020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98699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28.08.2020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66487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t>28.08.2020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58400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t>28.08.2020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174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t>28.08.2020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2523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t>28.08.2020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9694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t>28.08.2020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54304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t>28.08.2020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87431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t>28.08.2020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42574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21"/>
            <a:ext cx="9144000" cy="684019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AC259-EBD3-4477-8ED1-9C4E8D32F78F}" type="datetimeFigureOut">
              <a:rPr lang="uk-UA" smtClean="0"/>
              <a:t>28.08.2020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C2C70-2A90-47DD-B4C7-2A4AE87F3363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91074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174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D1EDC-A2B1-4467-8D3F-4DFD9B83CAD8}" type="datetimeFigureOut">
              <a:rPr lang="uk-UA" smtClean="0"/>
              <a:t>28.08.2020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570F2-E200-4629-A09A-B32E2C0D788B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85398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63888" y="1556792"/>
            <a:ext cx="4608512" cy="3960440"/>
          </a:xfrm>
        </p:spPr>
        <p:txBody>
          <a:bodyPr>
            <a:noAutofit/>
          </a:bodyPr>
          <a:lstStyle/>
          <a:p>
            <a:pPr algn="r"/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Общение с людьми, имеющими когнитивные расстройства</a:t>
            </a:r>
            <a:endParaRPr lang="uk-UA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5822726"/>
            <a:ext cx="8844846" cy="84239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ОБЛАСТНОЕ ГОСУДАРСТВЕННОЕ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БЮДЖЕТНОЕ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СОЦИАЛЬНОГО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ОБСЛУЖИВАНИЯ «КОМПЛЕКСНЫЙ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СОЦИАЛЬНОГО ОБСЛУЖИВАНИЯ </a:t>
            </a:r>
            <a:endParaRPr lang="ru-RU" sz="1400" b="1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ИРКУТСКОГО И ШЕЛЕХОВСКОГО РАЙОНОВ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92847"/>
            <a:ext cx="1584176" cy="885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236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204789" y="114201"/>
            <a:ext cx="6543675" cy="866527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КОММУНИКАЦИЯ</a:t>
            </a: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uk-UA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white">
          <a:xfrm>
            <a:off x="1846175" y="5642124"/>
            <a:ext cx="124745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EFEFE"/>
                </a:solidFill>
              </a:rPr>
              <a:t>Название</a:t>
            </a:r>
            <a:endParaRPr lang="en-US" sz="2000" b="1" dirty="0">
              <a:solidFill>
                <a:srgbClr val="FEFEFE"/>
              </a:solidFill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gray">
          <a:xfrm>
            <a:off x="891240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200</a:t>
            </a:r>
            <a:r>
              <a:rPr lang="ru-RU" sz="1600" dirty="0" smtClean="0">
                <a:solidFill>
                  <a:srgbClr val="FEFEFE"/>
                </a:solidFill>
              </a:rPr>
              <a:t>8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gray">
          <a:xfrm>
            <a:off x="1733913" y="5135712"/>
            <a:ext cx="49725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9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gray">
          <a:xfrm>
            <a:off x="2462865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10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black">
          <a:xfrm>
            <a:off x="966539" y="419114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30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black">
          <a:xfrm>
            <a:off x="1766639" y="3686324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50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black">
          <a:xfrm>
            <a:off x="2538164" y="321959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70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black">
          <a:xfrm>
            <a:off x="3293814" y="2076599"/>
            <a:ext cx="565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120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5842178"/>
            <a:ext cx="8856984" cy="89918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ОБЛАСТНОЕ ГОСУДАРСТВЕННОЕ БЮДЖЕТНОЕ УЧРЕЖДЕНИЕ СОЦИАЛЬНОГО ОБСЛУЖИВАНИЯ «КОМПЛЕКСНЫЙ ЦЕНТР  СОЦИАЛЬНОГО ОБСЛУЖИВАНИЯ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 ИРКУТСКОГО И ШЕЛЕХОВСКОГО РАЙОНОВ»</a:t>
            </a:r>
            <a:endParaRPr lang="ru-R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88" y="5857130"/>
            <a:ext cx="15843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-3499922" y="1844824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02470" y="1017331"/>
            <a:ext cx="8352929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При общении с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пожилыми людьми, имеющими когнитивные расстройства социальный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работник должен уметь:</a:t>
            </a:r>
          </a:p>
          <a:p>
            <a:pPr algn="just">
              <a:defRPr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1.  Установить 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правильный  психологический  контакт.  С  первой  встречи надо  создать  впечатление  приветливости,  участие,  готовности  помочь. Доброжелательная,  ровным,  уверенным  голосом  проведенная  с 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гражданином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беседа, приносит успокоение, снимает напряженность. </a:t>
            </a:r>
          </a:p>
          <a:p>
            <a:pPr marL="514350" indent="-514350" algn="just">
              <a:defRPr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2. Рассказать в доступной форме о болезни и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лечении.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3.  Успокоить  и  одобрить 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гражданина, находящегося   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тяжелом состоянии. 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4.  Оградить  ранимую  психику 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пожилого человека 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от  воздействий  отрицательных факторов, особенно не относящихся к лечебно-диагностическому процессу.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5. Хранить медицинскую и личные тайны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пожилого человека.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6.  Использовать  слово  как  важный  психотерапевтический  фактор.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7.  Уметь  определить  в  беседе индивидуальные  личностно-характерологические  особенности 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пожилого человека 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(характер,  темперамент, способности, потребности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519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204789" y="114201"/>
            <a:ext cx="6543675" cy="866527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КОММУНИКАЦИЯ</a:t>
            </a: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uk-UA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white">
          <a:xfrm>
            <a:off x="1846175" y="5642124"/>
            <a:ext cx="124745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EFEFE"/>
                </a:solidFill>
              </a:rPr>
              <a:t>Название</a:t>
            </a:r>
            <a:endParaRPr lang="en-US" sz="2000" b="1" dirty="0">
              <a:solidFill>
                <a:srgbClr val="FEFEFE"/>
              </a:solidFill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gray">
          <a:xfrm>
            <a:off x="891240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200</a:t>
            </a:r>
            <a:r>
              <a:rPr lang="ru-RU" sz="1600" dirty="0" smtClean="0">
                <a:solidFill>
                  <a:srgbClr val="FEFEFE"/>
                </a:solidFill>
              </a:rPr>
              <a:t>8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gray">
          <a:xfrm>
            <a:off x="1733913" y="5135712"/>
            <a:ext cx="49725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9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gray">
          <a:xfrm>
            <a:off x="2462865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10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black">
          <a:xfrm>
            <a:off x="966539" y="419114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30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black">
          <a:xfrm>
            <a:off x="1766639" y="3686324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50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black">
          <a:xfrm>
            <a:off x="2538164" y="321959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70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black">
          <a:xfrm>
            <a:off x="3293814" y="2076599"/>
            <a:ext cx="565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120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5842178"/>
            <a:ext cx="8856984" cy="89918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ОБЛАСТНОЕ ГОСУДАРСТВЕННОЕ БЮДЖЕТНОЕ УЧРЕЖДЕНИЕ СОЦИАЛЬНОГО ОБСЛУЖИВАНИЯ «КОМПЛЕКСНЫЙ ЦЕНТР  СОЦИАЛЬНОГО ОБСЛУЖИВАНИЯ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 ИРКУТСКОГО И ШЕЛЕХОВСКОГО РАЙОНОВ»</a:t>
            </a:r>
            <a:endParaRPr lang="ru-R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88" y="5857130"/>
            <a:ext cx="15843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1226949"/>
            <a:ext cx="8565845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anose="02020603050405020304" pitchFamily="18" charset="0"/>
              </a:rPr>
              <a:t>Технология общения включает три главные части:</a:t>
            </a:r>
          </a:p>
          <a:p>
            <a:r>
              <a:rPr lang="ru-RU" sz="4000" dirty="0" smtClean="0">
                <a:latin typeface="Times New Roman" pitchFamily="18" charset="0"/>
                <a:cs typeface="Times New Roman" panose="02020603050405020304" pitchFamily="18" charset="0"/>
              </a:rPr>
              <a:t>1. познание </a:t>
            </a:r>
            <a:r>
              <a:rPr lang="ru-RU" sz="4000" dirty="0">
                <a:latin typeface="Times New Roman" pitchFamily="18" charset="0"/>
                <a:cs typeface="Times New Roman" panose="02020603050405020304" pitchFamily="18" charset="0"/>
              </a:rPr>
              <a:t>собеседника;</a:t>
            </a:r>
          </a:p>
          <a:p>
            <a:r>
              <a:rPr lang="ru-RU" sz="4000" dirty="0" smtClean="0">
                <a:latin typeface="Times New Roman" pitchFamily="18" charset="0"/>
                <a:cs typeface="Times New Roman" panose="02020603050405020304" pitchFamily="18" charset="0"/>
              </a:rPr>
              <a:t>2. формирование </a:t>
            </a:r>
            <a:r>
              <a:rPr lang="ru-RU" sz="4000" dirty="0">
                <a:latin typeface="Times New Roman" pitchFamily="18" charset="0"/>
                <a:cs typeface="Times New Roman" panose="02020603050405020304" pitchFamily="18" charset="0"/>
              </a:rPr>
              <a:t>доверительных отношений с ним;</a:t>
            </a:r>
          </a:p>
          <a:p>
            <a:r>
              <a:rPr lang="ru-RU" sz="4000" dirty="0" smtClean="0">
                <a:latin typeface="Times New Roman" pitchFamily="18" charset="0"/>
                <a:cs typeface="Times New Roman" panose="02020603050405020304" pitchFamily="18" charset="0"/>
              </a:rPr>
              <a:t>3. собственно </a:t>
            </a:r>
            <a:r>
              <a:rPr lang="ru-RU" sz="4000" dirty="0">
                <a:latin typeface="Times New Roman" pitchFamily="18" charset="0"/>
                <a:cs typeface="Times New Roman" panose="02020603050405020304" pitchFamily="18" charset="0"/>
              </a:rPr>
              <a:t>общение (разговор, беседа т.д</a:t>
            </a:r>
            <a:r>
              <a:rPr lang="ru-RU" sz="4000" dirty="0" smtClean="0">
                <a:latin typeface="Times New Roman" pitchFamily="18" charset="0"/>
                <a:cs typeface="Times New Roman" panose="02020603050405020304" pitchFamily="18" charset="0"/>
              </a:rPr>
              <a:t>.).</a:t>
            </a:r>
            <a:endParaRPr lang="ru-RU" sz="4000" dirty="0">
              <a:latin typeface="Times New Roman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268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204789" y="114201"/>
            <a:ext cx="6543675" cy="866527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КОММУНИКАЦИЯ</a:t>
            </a: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uk-UA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white">
          <a:xfrm>
            <a:off x="1846175" y="5642124"/>
            <a:ext cx="124745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EFEFE"/>
                </a:solidFill>
              </a:rPr>
              <a:t>Название</a:t>
            </a:r>
            <a:endParaRPr lang="en-US" sz="2000" b="1" dirty="0">
              <a:solidFill>
                <a:srgbClr val="FEFEFE"/>
              </a:solidFill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gray">
          <a:xfrm>
            <a:off x="891240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200</a:t>
            </a:r>
            <a:r>
              <a:rPr lang="ru-RU" sz="1600" dirty="0" smtClean="0">
                <a:solidFill>
                  <a:srgbClr val="FEFEFE"/>
                </a:solidFill>
              </a:rPr>
              <a:t>8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gray">
          <a:xfrm>
            <a:off x="1733913" y="5135712"/>
            <a:ext cx="49725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9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gray">
          <a:xfrm>
            <a:off x="2462865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10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black">
          <a:xfrm>
            <a:off x="966539" y="419114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30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black">
          <a:xfrm>
            <a:off x="1766639" y="3686324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50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black">
          <a:xfrm>
            <a:off x="2538164" y="321959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70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black">
          <a:xfrm>
            <a:off x="3293814" y="2076599"/>
            <a:ext cx="565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120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5842178"/>
            <a:ext cx="8856984" cy="89918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ОБЛАСТНОЕ ГОСУДАРСТВЕННОЕ БЮДЖЕТНОЕ УЧРЕЖДЕНИЕ СОЦИАЛЬНОГО ОБСЛУЖИВАНИЯ «КОМПЛЕКСНЫЙ ЦЕНТР  СОЦИАЛЬНОГО ОБСЛУЖИВАНИЯ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 ИРКУТСКОГО И ШЕЛЕХОВСКОГО РАЙОНОВ»</a:t>
            </a:r>
            <a:endParaRPr lang="ru-R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88" y="5857130"/>
            <a:ext cx="15843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31540" y="871588"/>
            <a:ext cx="835292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тяжелым больным нельзя обращаться, как с растением. Ухаживая и общаясь, нужно разговаривать с ним – приветствовать, сообщать, какой сегодня день и какая погода на улице. Называть по имени. Звук знакомого, приветливого и уверенного голоса, успокаивает таких больных.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отдаленных этапах болезни они уже не узнают близких или обслуживающий персонал.  Но с уверенностью это сказать нельзя. Можно наблюдать, как тяжелые дементные явно избегали и боялись тех сиделок, которые обращались с ними грубо. Следовательно, иногда они все же узнают ухаживающих – но если все в порядке, не проявляют никаких реакций.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127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204789" y="114201"/>
            <a:ext cx="6543675" cy="866527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ТИПЫ ОБЩЕНИЯ</a:t>
            </a: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uk-UA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white">
          <a:xfrm>
            <a:off x="1846175" y="5642124"/>
            <a:ext cx="124745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EFEFE"/>
                </a:solidFill>
              </a:rPr>
              <a:t>Название</a:t>
            </a:r>
            <a:endParaRPr lang="en-US" sz="2000" b="1" dirty="0">
              <a:solidFill>
                <a:srgbClr val="FEFEFE"/>
              </a:solidFill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gray">
          <a:xfrm>
            <a:off x="891240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200</a:t>
            </a:r>
            <a:r>
              <a:rPr lang="ru-RU" sz="1600" dirty="0" smtClean="0">
                <a:solidFill>
                  <a:srgbClr val="FEFEFE"/>
                </a:solidFill>
              </a:rPr>
              <a:t>8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gray">
          <a:xfrm>
            <a:off x="1733913" y="5135712"/>
            <a:ext cx="49725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9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gray">
          <a:xfrm>
            <a:off x="2462865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10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black">
          <a:xfrm>
            <a:off x="966539" y="419114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30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black">
          <a:xfrm>
            <a:off x="1766639" y="3686324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50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black">
          <a:xfrm>
            <a:off x="2538164" y="321959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70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black">
          <a:xfrm>
            <a:off x="3293814" y="2076599"/>
            <a:ext cx="565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120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5842178"/>
            <a:ext cx="8856984" cy="89918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ОБЛАСТНОЕ ГОСУДАРСТВЕННОЕ БЮДЖЕТНОЕ УЧРЕЖДЕНИЕ СОЦИАЛЬНОГО ОБСЛУЖИВАНИЯ «КОМПЛЕКСНЫЙ ЦЕНТР  СОЦИАЛЬНОГО ОБСЛУЖИВАНИЯ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 ИРКУТСКОГО И ШЕЛЕХОВСКОГО РАЙОНОВ»</a:t>
            </a:r>
            <a:endParaRPr lang="ru-R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88" y="5857130"/>
            <a:ext cx="15843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88845" y="1115159"/>
            <a:ext cx="8638317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Выделяют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два  типа  общения: 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1.  Словесный  (вербальный)  -  наиболее 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распространенное средство выражения мыслей между людьми.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 Бессловесный  (невербальный)  при  помощи  неречевых  средств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мимики, жестов, взгляда, интонации, положении партнеров относительно друг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друга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внешний облик человека, позы, телесный контакт, одежда, рисунок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Большинство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ученых считает, что невербальное  общение  играет  более  значительную  роль (93%),  чем  вербальное, особенно когда вербальный контакт ограничен.  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Важно  не  то, что говорится, а как говорится.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21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982539" y="116632"/>
            <a:ext cx="7053957" cy="1008112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ПРИНЦИПЫ КОММУНИКАЦИИ</a:t>
            </a:r>
            <a:endParaRPr lang="uk-UA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white">
          <a:xfrm>
            <a:off x="1846175" y="5642124"/>
            <a:ext cx="124745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EFEFE"/>
                </a:solidFill>
              </a:rPr>
              <a:t>Название</a:t>
            </a:r>
            <a:endParaRPr lang="en-US" sz="2000" b="1" dirty="0">
              <a:solidFill>
                <a:srgbClr val="FEFEFE"/>
              </a:solidFill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gray">
          <a:xfrm>
            <a:off x="891240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200</a:t>
            </a:r>
            <a:r>
              <a:rPr lang="ru-RU" sz="1600" dirty="0" smtClean="0">
                <a:solidFill>
                  <a:srgbClr val="FEFEFE"/>
                </a:solidFill>
              </a:rPr>
              <a:t>8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gray">
          <a:xfrm>
            <a:off x="1733913" y="5135712"/>
            <a:ext cx="49725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9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gray">
          <a:xfrm>
            <a:off x="2462865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10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black">
          <a:xfrm>
            <a:off x="966539" y="419114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30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black">
          <a:xfrm>
            <a:off x="1766639" y="3686324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50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black">
          <a:xfrm>
            <a:off x="2538164" y="321959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70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black">
          <a:xfrm>
            <a:off x="3293814" y="2076599"/>
            <a:ext cx="565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120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5842178"/>
            <a:ext cx="8856984" cy="89918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ОБЛАСТНОЕ ГОСУДАРСТВЕННОЕ БЮДЖЕТНОЕ УЧРЕЖДЕНИЕ СОЦИАЛЬНОГО ОБСЛУЖИВАНИЯ «КОМПЛЕКСНЫЙ ЦЕНТР  СОЦИАЛЬНОГО ОБСЛУЖИВАНИЯ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 ИРКУТСКОГО И ШЕЛЕХОВСКОГО РАЙОНОВ»</a:t>
            </a:r>
            <a:endParaRPr lang="ru-R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88" y="5857130"/>
            <a:ext cx="15843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3529" y="1374993"/>
            <a:ext cx="8496944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Ненавязчиво идентифицировать себя и других перед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человеком, страдающим когнитивным расстройством,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он не помнит.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Объяснять ему происходящее, пошагово (так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гражданин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не запоминать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 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спокойный, ободряющий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тон.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 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Говорить так, чтобы было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слышно.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 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Избегать негатива, в словах и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интонационно.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 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Обсуждать не больше одной темы за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раз.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 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Говорить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медленно.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 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Давать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гражданину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достаточно времени на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ответ.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предоставлять выбор, то самый простой (из двух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Помогать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гражданину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найти слова для самовыражения, перепроверять, правильно ли вы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поняли.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 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Легко прикасается для подбадривания или направления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внимания.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Предугадывайте желания. Понять, чего именно хочет человек с далеко зашедшей деменцией бывает трудно. Старайтесь внимательно наблюдать за поведением больного, чтобы прогнозировать его действия. Это позволит избежать многих конфликтных ситуаций.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901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982539" y="116632"/>
            <a:ext cx="7053957" cy="1008112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КОММУНИКАЦИЯ</a:t>
            </a:r>
            <a:endParaRPr lang="uk-UA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white">
          <a:xfrm>
            <a:off x="1846175" y="5642124"/>
            <a:ext cx="124745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EFEFE"/>
                </a:solidFill>
              </a:rPr>
              <a:t>Название</a:t>
            </a:r>
            <a:endParaRPr lang="en-US" sz="2000" b="1" dirty="0">
              <a:solidFill>
                <a:srgbClr val="FEFEFE"/>
              </a:solidFill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gray">
          <a:xfrm>
            <a:off x="891240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200</a:t>
            </a:r>
            <a:r>
              <a:rPr lang="ru-RU" sz="1600" dirty="0" smtClean="0">
                <a:solidFill>
                  <a:srgbClr val="FEFEFE"/>
                </a:solidFill>
              </a:rPr>
              <a:t>8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gray">
          <a:xfrm>
            <a:off x="1733913" y="5135712"/>
            <a:ext cx="49725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9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gray">
          <a:xfrm>
            <a:off x="2462865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10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black">
          <a:xfrm>
            <a:off x="966539" y="419114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30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black">
          <a:xfrm>
            <a:off x="1766639" y="3686324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50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black">
          <a:xfrm>
            <a:off x="2538164" y="321959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70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black">
          <a:xfrm>
            <a:off x="3293814" y="2076599"/>
            <a:ext cx="565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120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5842178"/>
            <a:ext cx="8856984" cy="89918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ОБЛАСТНОЕ ГОСУДАРСТВЕННОЕ БЮДЖЕТНОЕ УЧРЕЖДЕНИЕ СОЦИАЛЬНОГО ОБСЛУЖИВАНИЯ «КОМПЛЕКСНЫЙ ЦЕНТР  СОЦИАЛЬНОГО ОБСЛУЖИВАНИЯ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 ИРКУТСКОГО И ШЕЛЕХОВСКОГО РАЙОНОВ»</a:t>
            </a:r>
            <a:endParaRPr lang="ru-R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88" y="5857130"/>
            <a:ext cx="15843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3528" y="1235184"/>
            <a:ext cx="8496944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Поощряйте сохранные возможности  человека, имеющего когнитивные расстройства. Он должен делать то, на что способен  сам. Всегда ему надо говорить также, где он находится, что он ест и пьёт, почему  что-то происходит,  каким будет в результате итог, говорить о том, чем он занят. </a:t>
            </a:r>
          </a:p>
          <a:p>
            <a:pPr algn="just"/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Надо говорить так же о себе и своей работе с ним, рассказывать о своём назначении. В значительной степени это поможет ему сохранить внимание, свою память, мышление. Он будет чувствовать себя в большей безопасности, будет меньше тревожиться, отвлекаться от посторонних мыслях.</a:t>
            </a:r>
          </a:p>
          <a:p>
            <a:pPr algn="just"/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Не ждите удовольствия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 взаимодействия с 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человеком, имеющим когнитивное расстройств ои тогда вероятность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вы его все же получите, повышается. Удовольствие можно получить от себя. Это такая детская игра, которая называется «слабо»: Слабо удержаться? Слабо не злиться?</a:t>
            </a:r>
          </a:p>
          <a:p>
            <a:pPr algn="just"/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Скажите себе: «Я понимаю, что обижаться не на кого: это не просто наши родители, это мы с вами через 20, 30, 40 лет».</a:t>
            </a:r>
          </a:p>
          <a:p>
            <a:pPr algn="just"/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Очень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 здоровому человеку поставить себя на место больного человека. Это беда многих людей, из-за этого часто возникают недоразумения между ними. Нет иного способа познать другого человека, как представить себя на его месте, посмотреть его глазами, увидеть себя со стороны.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367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982539" y="116632"/>
            <a:ext cx="7053957" cy="1008112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КОММУНИКАЦИЯ</a:t>
            </a:r>
            <a:endParaRPr lang="uk-UA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white">
          <a:xfrm>
            <a:off x="1846175" y="5642124"/>
            <a:ext cx="124745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EFEFE"/>
                </a:solidFill>
              </a:rPr>
              <a:t>Название</a:t>
            </a:r>
            <a:endParaRPr lang="en-US" sz="2000" b="1" dirty="0">
              <a:solidFill>
                <a:srgbClr val="FEFEFE"/>
              </a:solidFill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gray">
          <a:xfrm>
            <a:off x="891240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200</a:t>
            </a:r>
            <a:r>
              <a:rPr lang="ru-RU" sz="1600" dirty="0" smtClean="0">
                <a:solidFill>
                  <a:srgbClr val="FEFEFE"/>
                </a:solidFill>
              </a:rPr>
              <a:t>8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gray">
          <a:xfrm>
            <a:off x="1733913" y="5135712"/>
            <a:ext cx="49725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9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gray">
          <a:xfrm>
            <a:off x="2462865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10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black">
          <a:xfrm>
            <a:off x="966539" y="419114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30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black">
          <a:xfrm>
            <a:off x="1766639" y="3686324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50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black">
          <a:xfrm>
            <a:off x="2538164" y="321959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70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black">
          <a:xfrm>
            <a:off x="3293814" y="2076599"/>
            <a:ext cx="565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120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5842178"/>
            <a:ext cx="8856984" cy="89918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ОБЛАСТНОЕ ГОСУДАРСТВЕННОЕ БЮДЖЕТНОЕ УЧРЕЖДЕНИЕ СОЦИАЛЬНОГО ОБСЛУЖИВАНИЯ «КОМПЛЕКСНЫЙ ЦЕНТР  СОЦИАЛЬНОГО ОБСЛУЖИВАНИЯ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 ИРКУТСКОГО И ШЕЛЕХОВСКОГО РАЙОНОВ»</a:t>
            </a:r>
            <a:endParaRPr lang="ru-R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88" y="5857130"/>
            <a:ext cx="15843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3528" y="1235184"/>
            <a:ext cx="84249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С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больным,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следует говорит о плохом, например, о его слабостях, недостатках, пороках. Этим его легко травмировать, обидеть, ранить. Обычно это происходит от того, что многие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очень чувствительны, особенно в отношении  других к себе. Напротив,  следует говорить о хорошем, о заслугах больного  в его прошлой жизни, его наградах, достоинствах, о том, что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умеет делать в настоящее время, что он сделает в будущем. Подчёркивать положительные стороны поведения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крайне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важно. Дело в том, что  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больной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от этого медленнее забывать свои навыки, его продвижение  к деменции замедлится, он станет гораздо более уверенным в себе. </a:t>
            </a:r>
          </a:p>
        </p:txBody>
      </p:sp>
    </p:spTree>
    <p:extLst>
      <p:ext uri="{BB962C8B-B14F-4D97-AF65-F5344CB8AC3E}">
        <p14:creationId xmlns:p14="http://schemas.microsoft.com/office/powerpoint/2010/main" val="141374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982539" y="116632"/>
            <a:ext cx="7053957" cy="1008112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 пытайтесь изменить человека, имеющего когнитивные расстройства</a:t>
            </a:r>
            <a:endParaRPr lang="uk-UA" sz="2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white">
          <a:xfrm>
            <a:off x="1846175" y="5642124"/>
            <a:ext cx="124745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EFEFE"/>
                </a:solidFill>
              </a:rPr>
              <a:t>Название</a:t>
            </a:r>
            <a:endParaRPr lang="en-US" sz="2000" b="1" dirty="0">
              <a:solidFill>
                <a:srgbClr val="FEFEFE"/>
              </a:solidFill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gray">
          <a:xfrm>
            <a:off x="891240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200</a:t>
            </a:r>
            <a:r>
              <a:rPr lang="ru-RU" sz="1600" dirty="0" smtClean="0">
                <a:solidFill>
                  <a:srgbClr val="FEFEFE"/>
                </a:solidFill>
              </a:rPr>
              <a:t>8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gray">
          <a:xfrm>
            <a:off x="1733913" y="5135712"/>
            <a:ext cx="49725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9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gray">
          <a:xfrm>
            <a:off x="2462865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10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black">
          <a:xfrm>
            <a:off x="966539" y="419114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30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black">
          <a:xfrm>
            <a:off x="1766639" y="3686324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50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black">
          <a:xfrm>
            <a:off x="2538164" y="321959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70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black">
          <a:xfrm>
            <a:off x="3293814" y="2076599"/>
            <a:ext cx="565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120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5842178"/>
            <a:ext cx="8856984" cy="89918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ОБЛАСТНОЕ ГОСУДАРСТВЕННОЕ БЮДЖЕТНОЕ УЧРЕЖДЕНИЕ СОЦИАЛЬНОГО ОБСЛУЖИВАНИЯ «КОМПЛЕКСНЫЙ ЦЕНТР  СОЦИАЛЬНОГО ОБСЛУЖИВАНИЯ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 ИРКУТСКОГО И ШЕЛЕХОВСКОГО РАЙОНОВ»</a:t>
            </a:r>
            <a:endParaRPr lang="ru-R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88" y="5857130"/>
            <a:ext cx="15843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5536" y="1235184"/>
            <a:ext cx="842493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 были маленькими, взрослые здорово поели нам мозг рассказами о соседском мальчике, который лучше учится и слушается родителей. Когда они становятся пожилыми, мы начинаем отвечать им тем же: «Смотри, соседка каждый день гуляет, а ты целыми днями дома сидишь». Мы пытаемся их исправить, хотя нужно принимать их такими, какие они есть.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 нужно пытаться в них что-то впихнуть, они уже не подлежат модернизации. Мы можем их только принять. Если человек курил до 80 лет, скорее всего, он уже не бросит.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357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982539" y="116632"/>
            <a:ext cx="7053957" cy="1008112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Прощайте пожилого человека, имеющего когнитивные расстройства</a:t>
            </a:r>
            <a:endParaRPr lang="uk-UA" sz="2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white">
          <a:xfrm>
            <a:off x="1846175" y="5642124"/>
            <a:ext cx="124745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EFEFE"/>
                </a:solidFill>
              </a:rPr>
              <a:t>Название</a:t>
            </a:r>
            <a:endParaRPr lang="en-US" sz="2000" b="1" dirty="0">
              <a:solidFill>
                <a:srgbClr val="FEFEFE"/>
              </a:solidFill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gray">
          <a:xfrm>
            <a:off x="891240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200</a:t>
            </a:r>
            <a:r>
              <a:rPr lang="ru-RU" sz="1600" dirty="0" smtClean="0">
                <a:solidFill>
                  <a:srgbClr val="FEFEFE"/>
                </a:solidFill>
              </a:rPr>
              <a:t>8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gray">
          <a:xfrm>
            <a:off x="1733913" y="5135712"/>
            <a:ext cx="49725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9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gray">
          <a:xfrm>
            <a:off x="2462865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10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black">
          <a:xfrm>
            <a:off x="966539" y="419114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30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black">
          <a:xfrm>
            <a:off x="1766639" y="3686324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50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black">
          <a:xfrm>
            <a:off x="2538164" y="321959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70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black">
          <a:xfrm>
            <a:off x="3293814" y="2076599"/>
            <a:ext cx="565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120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5842178"/>
            <a:ext cx="8856984" cy="89918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ОБЛАСТНОЕ ГОСУДАРСТВЕННОЕ БЮДЖЕТНОЕ УЧРЕЖДЕНИЕ СОЦИАЛЬНОГО ОБСЛУЖИВАНИЯ «КОМПЛЕКСНЫЙ ЦЕНТР  СОЦИАЛЬНОГО ОБСЛУЖИВАНИЯ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 ИРКУТСКОГО И ШЕЛЕХОВСКОГО РАЙОНОВ»</a:t>
            </a:r>
            <a:endParaRPr lang="ru-R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88" y="5857130"/>
            <a:ext cx="15843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5536" y="1235184"/>
            <a:ext cx="842493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 были маленькими, взрослые здорово поели нам мозг рассказами о соседском мальчике, который лучше учится и слушается родителей. Когда они становятся пожилыми, мы начинаем отвечать им тем же: «Смотри, соседка каждый день гуляет, а ты целыми днями дома сидишь». Мы пытаемся их исправить, хотя нужно принимать их такими, какие они есть.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 нужно пытаться в них что-то впихнуть, они уже не подлежат модернизации. Мы можем их только принять. Если человек курил до 80 лет, скорее всего, он уже не бросит.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07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982539" y="116632"/>
            <a:ext cx="7053957" cy="1008112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Беседа с гражданами, имеющими когнитивные расстройства</a:t>
            </a:r>
            <a:endParaRPr lang="uk-UA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white">
          <a:xfrm>
            <a:off x="1846175" y="5642124"/>
            <a:ext cx="124745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EFEFE"/>
                </a:solidFill>
              </a:rPr>
              <a:t>Название</a:t>
            </a:r>
            <a:endParaRPr lang="en-US" sz="2000" b="1" dirty="0">
              <a:solidFill>
                <a:srgbClr val="FEFEFE"/>
              </a:solidFill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gray">
          <a:xfrm>
            <a:off x="891240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200</a:t>
            </a:r>
            <a:r>
              <a:rPr lang="ru-RU" sz="1600" dirty="0" smtClean="0">
                <a:solidFill>
                  <a:srgbClr val="FEFEFE"/>
                </a:solidFill>
              </a:rPr>
              <a:t>8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gray">
          <a:xfrm>
            <a:off x="1733913" y="5135712"/>
            <a:ext cx="49725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9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gray">
          <a:xfrm>
            <a:off x="2462865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10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black">
          <a:xfrm>
            <a:off x="966539" y="419114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30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black">
          <a:xfrm>
            <a:off x="1766639" y="3686324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50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black">
          <a:xfrm>
            <a:off x="2538164" y="321959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70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black">
          <a:xfrm>
            <a:off x="3293814" y="2076599"/>
            <a:ext cx="565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120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5842178"/>
            <a:ext cx="8856984" cy="89918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ОБЛАСТНОЕ ГОСУДАРСТВЕННОЕ БЮДЖЕТНОЕ УЧРЕЖДЕНИЕ СОЦИАЛЬНОГО ОБСЛУЖИВАНИЯ «КОМПЛЕКСНЫЙ ЦЕНТР  СОЦИАЛЬНОГО ОБСЛУЖИВАНИЯ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 ИРКУТСКОГО И ШЕЛЕХОВСКОГО РАЙОНОВ»</a:t>
            </a:r>
            <a:endParaRPr lang="ru-R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88" y="5857130"/>
            <a:ext cx="15843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5536" y="994698"/>
            <a:ext cx="8352928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Больным с когнитивными нарушениями часто трудно самим начать диалог, поэтому им нужно помочь, начав словами: «Наталья Ивановна, мне бы хотелось поговорить с вами сегодня о…».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Больные имеют свойство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забывать первоначальную тему или многократно повторять сказанное. Поэтому беседой необходимо руководить, возвращать к обсуждаемой теме разговора, если человек начинает сбиваться.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больному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нечего больше сказать – мягко перевести разговор на другую тему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Смотрите каждый раз в глаза и правильно используйте мимику и жесты. Всегда отвечайте четко, причем при уверенности, что звучание работающего телевизора или радиоприемника негромкое и не мешает больному слышать вас;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Выражайте своё отношение к больному как к взрослому человеку, а не как к ребенку. Поддерживайте уважительную манеру общения и старайтесь избегать высокомерно-снисходительного или обижающего тона;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978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339752" y="114201"/>
            <a:ext cx="6696743" cy="1010543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Когнитивные нарушения – что это такое?</a:t>
            </a:r>
            <a:endParaRPr lang="uk-UA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white">
          <a:xfrm>
            <a:off x="1846175" y="5642124"/>
            <a:ext cx="124745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EFEFE"/>
                </a:solidFill>
              </a:rPr>
              <a:t>Название</a:t>
            </a:r>
            <a:endParaRPr lang="en-US" sz="2000" b="1" dirty="0">
              <a:solidFill>
                <a:srgbClr val="FEFEFE"/>
              </a:solidFill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gray">
          <a:xfrm>
            <a:off x="891240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200</a:t>
            </a:r>
            <a:r>
              <a:rPr lang="ru-RU" sz="1600" dirty="0" smtClean="0">
                <a:solidFill>
                  <a:srgbClr val="FEFEFE"/>
                </a:solidFill>
              </a:rPr>
              <a:t>8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gray">
          <a:xfrm>
            <a:off x="1733913" y="5135712"/>
            <a:ext cx="49725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9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gray">
          <a:xfrm>
            <a:off x="2462865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10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black">
          <a:xfrm>
            <a:off x="966539" y="419114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30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black">
          <a:xfrm>
            <a:off x="1766639" y="3686324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50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black">
          <a:xfrm>
            <a:off x="2538164" y="321959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70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black">
          <a:xfrm>
            <a:off x="3293814" y="2076599"/>
            <a:ext cx="565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120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5842178"/>
            <a:ext cx="8856984" cy="89918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ОБЛАСТНОЕ ГОСУДАРСТВЕННОЕ БЮДЖЕТНОЕ УЧРЕЖДЕНИЕ СОЦИАЛЬНОГО ОБСЛУЖИВАНИЯ «КОМПЛЕКСНЫЙ ЦЕНТР  СОЦИАЛЬНОГО ОБСЛУЖИВАНИЯ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 ИРКУТСКОГО И ШЕЛЕХОВСКОГО РАЙОНОВ»</a:t>
            </a:r>
            <a:endParaRPr lang="ru-R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88" y="5857130"/>
            <a:ext cx="15843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3529" y="1196753"/>
            <a:ext cx="849694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За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познание мира в человеке отвечают функции мозга, названные когнитивными. Они организуют процесс взаимодействия индивида с окружающей средой. Когнитивные нарушения дезорганизуют мозговые связи. Это не позволяет человеку нормально жить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развиваться.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Высшие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мозговые функции отвечают за взаимодействие, восприятие и познание окружающей действительности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функции входят память, гнозис (отвечает за ориентацию), праксис (действия для достижения какой-либо цели), речь и механизмы исполнения. Они предназначены для выполнения задач любой сложности. Действия могут быть как элементарными, так и комплексными высшей трудности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На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основании вышесказанного ответ на вопрос, когнитивные нарушения – что это, приобретает актуальное значение. Сбой даже одной функции приводит к потере способности адаптироваться и препятствует взаимодействию с окружающим миром. </a:t>
            </a:r>
          </a:p>
        </p:txBody>
      </p:sp>
    </p:spTree>
    <p:extLst>
      <p:ext uri="{BB962C8B-B14F-4D97-AF65-F5344CB8AC3E}">
        <p14:creationId xmlns:p14="http://schemas.microsoft.com/office/powerpoint/2010/main" val="97379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982539" y="116632"/>
            <a:ext cx="7053957" cy="1008112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Беседа с гражданами, имеющими когнитивные расстройства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white">
          <a:xfrm>
            <a:off x="1846175" y="5642124"/>
            <a:ext cx="124745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EFEFE"/>
                </a:solidFill>
              </a:rPr>
              <a:t>Название</a:t>
            </a:r>
            <a:endParaRPr lang="en-US" sz="2000" b="1" dirty="0">
              <a:solidFill>
                <a:srgbClr val="FEFEFE"/>
              </a:solidFill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gray">
          <a:xfrm>
            <a:off x="891240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200</a:t>
            </a:r>
            <a:r>
              <a:rPr lang="ru-RU" sz="1600" dirty="0" smtClean="0">
                <a:solidFill>
                  <a:srgbClr val="FEFEFE"/>
                </a:solidFill>
              </a:rPr>
              <a:t>8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gray">
          <a:xfrm>
            <a:off x="1733913" y="5135712"/>
            <a:ext cx="49725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9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gray">
          <a:xfrm>
            <a:off x="2462865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10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black">
          <a:xfrm>
            <a:off x="966539" y="419114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30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black">
          <a:xfrm>
            <a:off x="1766639" y="3686324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50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black">
          <a:xfrm>
            <a:off x="2538164" y="321959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70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black">
          <a:xfrm>
            <a:off x="3293814" y="2076599"/>
            <a:ext cx="565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120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5842178"/>
            <a:ext cx="8856984" cy="89918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ОБЛАСТНОЕ ГОСУДАРСТВЕННОЕ БЮДЖЕТНОЕ УЧРЕЖДЕНИЕ СОЦИАЛЬНОГО ОБСЛУЖИВАНИЯ «КОМПЛЕКСНЫЙ ЦЕНТР  СОЦИАЛЬНОГО ОБСЛУЖИВАНИЯ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 ИРКУТСКОГО И ШЕЛЕХОВСКОГО РАЙОНОВ»</a:t>
            </a:r>
            <a:endParaRPr lang="ru-R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88" y="5857130"/>
            <a:ext cx="15843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81669" y="1071643"/>
            <a:ext cx="8252670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Ведите себя ободряюще по-доброму, открыто и нежно по отношению к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больному.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любом случае, он может испытывать эмоции, и это абсолютно надежный путь в общении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с ослабленной памятью  может на долгое время «застрять» на месте и потерять линию разговора.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беседы надо постоянно подбадривать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больного,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приходить ему на помощь, подсказывая нужное слово.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конце диалога необходимо выразить удовлетворение и поблагодарить за разговор. Это будет создавать у больного ощущение, что именно он управлял беседой. Кроме того, благодарность может являться своеобразной точкой и переходом к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другому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виду деятельности.</a:t>
            </a:r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353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982539" y="116632"/>
            <a:ext cx="7053957" cy="1008112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Беседа с гражданами, имеющими когнитивные </a:t>
            </a:r>
            <a:r>
              <a:rPr lang="uk-UA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расстройства. Что нужно избегать в процессе беседы.</a:t>
            </a:r>
            <a:endParaRPr lang="uk-UA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white">
          <a:xfrm>
            <a:off x="1846175" y="5642124"/>
            <a:ext cx="124745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EFEFE"/>
                </a:solidFill>
              </a:rPr>
              <a:t>Название</a:t>
            </a:r>
            <a:endParaRPr lang="en-US" sz="2000" b="1" dirty="0">
              <a:solidFill>
                <a:srgbClr val="FEFEFE"/>
              </a:solidFill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gray">
          <a:xfrm>
            <a:off x="891240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200</a:t>
            </a:r>
            <a:r>
              <a:rPr lang="ru-RU" sz="1600" dirty="0" smtClean="0">
                <a:solidFill>
                  <a:srgbClr val="FEFEFE"/>
                </a:solidFill>
              </a:rPr>
              <a:t>8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gray">
          <a:xfrm>
            <a:off x="1733913" y="5135712"/>
            <a:ext cx="49725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9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gray">
          <a:xfrm>
            <a:off x="2462865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10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black">
          <a:xfrm>
            <a:off x="966539" y="419114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30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black">
          <a:xfrm>
            <a:off x="1766639" y="3686324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50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black">
          <a:xfrm>
            <a:off x="2538164" y="321959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70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black">
          <a:xfrm>
            <a:off x="3293814" y="2076599"/>
            <a:ext cx="565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120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5842178"/>
            <a:ext cx="8856984" cy="89918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ОБЛАСТНОЕ ГОСУДАРСТВЕННОЕ БЮДЖЕТНОЕ УЧРЕЖДЕНИЕ СОЦИАЛЬНОГО ОБСЛУЖИВАНИЯ «КОМПЛЕКСНЫЙ ЦЕНТР  СОЦИАЛЬНОГО ОБСЛУЖИВАНИЯ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 ИРКУТСКОГО И ШЕЛЕХОВСКОГО РАЙОНОВ»</a:t>
            </a:r>
            <a:endParaRPr lang="ru-R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88" y="5857130"/>
            <a:ext cx="15843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81669" y="1071643"/>
            <a:ext cx="8252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77808" y="1460174"/>
            <a:ext cx="8568953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задавайте много конкретных вопросов, например, «В каком часу это случилось?». Подобные вопросы вызывают напряженность у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больного.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исправляйте и не противоречьте, даже в том случае, когда вы точно знаете, что это неправильно. Исправление унижает человека, заставляет его чувствовать себя ущербным и подавляя желание беседовать дальше. В таких случаях лучше найти способ сообщить ненавязчиво правильную информацию.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141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982539" y="116632"/>
            <a:ext cx="7053957" cy="1008112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 спорить </a:t>
            </a:r>
            <a:endParaRPr lang="uk-UA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white">
          <a:xfrm>
            <a:off x="1846175" y="5642124"/>
            <a:ext cx="124745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EFEFE"/>
                </a:solidFill>
              </a:rPr>
              <a:t>Название</a:t>
            </a:r>
            <a:endParaRPr lang="en-US" sz="2000" b="1" dirty="0">
              <a:solidFill>
                <a:srgbClr val="FEFEFE"/>
              </a:solidFill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gray">
          <a:xfrm>
            <a:off x="891240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200</a:t>
            </a:r>
            <a:r>
              <a:rPr lang="ru-RU" sz="1600" dirty="0" smtClean="0">
                <a:solidFill>
                  <a:srgbClr val="FEFEFE"/>
                </a:solidFill>
              </a:rPr>
              <a:t>8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gray">
          <a:xfrm>
            <a:off x="1733913" y="5135712"/>
            <a:ext cx="49725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9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gray">
          <a:xfrm>
            <a:off x="2462865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10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black">
          <a:xfrm>
            <a:off x="966539" y="419114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30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black">
          <a:xfrm>
            <a:off x="1766639" y="3686324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50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black">
          <a:xfrm>
            <a:off x="2538164" y="321959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70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black">
          <a:xfrm>
            <a:off x="3293814" y="2076599"/>
            <a:ext cx="565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120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5842178"/>
            <a:ext cx="8856984" cy="89918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ОБЛАСТНОЕ ГОСУДАРСТВЕННОЕ БЮДЖЕТНОЕ УЧРЕЖДЕНИЕ СОЦИАЛЬНОГО ОБСЛУЖИВАНИЯ «КОМПЛЕКСНЫЙ ЦЕНТР  СОЦИАЛЬНОГО ОБСЛУЖИВАНИЯ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 ИРКУТСКОГО И ШЕЛЕХОВСКОГО РАЙОНОВ»</a:t>
            </a:r>
            <a:endParaRPr lang="ru-R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88" y="5857130"/>
            <a:ext cx="15843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35949" y="933143"/>
            <a:ext cx="825267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Есть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 моментов, когда очень хочется ответить. Пример. «Одна из 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подопечных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заставила купить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тяжеленую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доску, мы два года выпиливали из нее скульптуру. Она потом жаловалась на меня всем: смотри, какую тяжелую работу он мне дал. Я все это слышал и не отвечал. Я не могу напомнить ей: «Ты меня об этом просила», — она этого просто не помнит».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Когда ты понимаешь, с кем имеешь дело, все становится гораздо проще. Ты получаешь отрицательную энергию, перерабатываешь ее в себе и отдаешь положительную.</a:t>
            </a:r>
          </a:p>
          <a:p>
            <a:pPr lvl="0"/>
            <a:endParaRPr lang="ru-RU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277808" y="1460174"/>
            <a:ext cx="8568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020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982539" y="116632"/>
            <a:ext cx="7053957" cy="1008112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 вступать в конфликт</a:t>
            </a:r>
            <a:endParaRPr lang="uk-UA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white">
          <a:xfrm>
            <a:off x="1846175" y="5642124"/>
            <a:ext cx="124745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EFEFE"/>
                </a:solidFill>
              </a:rPr>
              <a:t>Название</a:t>
            </a:r>
            <a:endParaRPr lang="en-US" sz="2000" b="1" dirty="0">
              <a:solidFill>
                <a:srgbClr val="FEFEFE"/>
              </a:solidFill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gray">
          <a:xfrm>
            <a:off x="891240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200</a:t>
            </a:r>
            <a:r>
              <a:rPr lang="ru-RU" sz="1600" dirty="0" smtClean="0">
                <a:solidFill>
                  <a:srgbClr val="FEFEFE"/>
                </a:solidFill>
              </a:rPr>
              <a:t>8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gray">
          <a:xfrm>
            <a:off x="1733913" y="5135712"/>
            <a:ext cx="49725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9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gray">
          <a:xfrm>
            <a:off x="2462865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10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black">
          <a:xfrm>
            <a:off x="966539" y="419114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30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black">
          <a:xfrm>
            <a:off x="1766639" y="3686324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50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black">
          <a:xfrm>
            <a:off x="2538164" y="321959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70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black">
          <a:xfrm>
            <a:off x="3293814" y="2076599"/>
            <a:ext cx="565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120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5842178"/>
            <a:ext cx="8856984" cy="89918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ОБЛАСТНОЕ ГОСУДАРСТВЕННОЕ БЮДЖЕТНОЕ УЧРЕЖДЕНИЕ СОЦИАЛЬНОГО ОБСЛУЖИВАНИЯ «КОМПЛЕКСНЫЙ ЦЕНТР  СОЦИАЛЬНОГО ОБСЛУЖИВАНИЯ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 ИРКУТСКОГО И ШЕЛЕХОВСКОГО РАЙОНОВ»</a:t>
            </a:r>
            <a:endParaRPr lang="ru-R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88" y="5857130"/>
            <a:ext cx="15843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89679" y="1031766"/>
            <a:ext cx="8230791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пожилых людей приходит от неудовлетворенности собой. Когда ты принимаешь причину агрессии, когда ты улыбаешься пожилому родственнику и не отвечаешь на его выпады, агрессия спадает. Если ответил — пропал.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Конечно, нужно уметь менять темы разговора, менять вектор. Попробуйте, например, в спокойной ситуации в разговоре с родителями взять и поменять тему. Это упражнение поможет вам в ситуации конфликта.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115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982539" y="116632"/>
            <a:ext cx="7053957" cy="1008112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 вступать в конфликт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white">
          <a:xfrm>
            <a:off x="1846175" y="5642124"/>
            <a:ext cx="124745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EFEFE"/>
                </a:solidFill>
              </a:rPr>
              <a:t>Название</a:t>
            </a:r>
            <a:endParaRPr lang="en-US" sz="2000" b="1" dirty="0">
              <a:solidFill>
                <a:srgbClr val="FEFEFE"/>
              </a:solidFill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gray">
          <a:xfrm>
            <a:off x="891240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200</a:t>
            </a:r>
            <a:r>
              <a:rPr lang="ru-RU" sz="1600" dirty="0" smtClean="0">
                <a:solidFill>
                  <a:srgbClr val="FEFEFE"/>
                </a:solidFill>
              </a:rPr>
              <a:t>8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gray">
          <a:xfrm>
            <a:off x="1733913" y="5135712"/>
            <a:ext cx="49725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9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gray">
          <a:xfrm>
            <a:off x="2462865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10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black">
          <a:xfrm>
            <a:off x="966539" y="419114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30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black">
          <a:xfrm>
            <a:off x="1766639" y="3686324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50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black">
          <a:xfrm>
            <a:off x="2538164" y="321959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70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black">
          <a:xfrm>
            <a:off x="3293814" y="2076599"/>
            <a:ext cx="565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120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5842178"/>
            <a:ext cx="8856984" cy="89918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ОБЛАСТНОЕ ГОСУДАРСТВЕННОЕ БЮДЖЕТНОЕ УЧРЕЖДЕНИЕ СОЦИАЛЬНОГО ОБСЛУЖИВАНИЯ «КОМПЛЕКСНЫЙ ЦЕНТР  СОЦИАЛЬНОГО ОБСЛУЖИВАНИЯ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 ИРКУТСКОГО И ШЕЛЕХОВСКОГО РАЙОНОВ»</a:t>
            </a:r>
            <a:endParaRPr lang="ru-R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88" y="5857130"/>
            <a:ext cx="15843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67802" y="1235184"/>
            <a:ext cx="803664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Никогда не наказывайте и не реагируйте гневом на любого рода поведение больного, каким бы агрессивным или смущающим оно не было. Наказание может вызвать еще больший страх, спутанность и дистресс;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Помните, что в ненормальном поведении повинна болезнь, а не человек;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Реагируйте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неадекватное поведение либо в направлении успокоения ситуации на протяжении нескольких минут путем утешения, либо же путем отвлечения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больного;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состоянии гнева, агрессии или бреда 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больного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следует пытаться логически его убеждать, поскольку при слабоумии логическое мышление нарушено. Наилучшим образом обычно помогают создание чувства комфорта и отвлечение внимания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7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982539" y="116632"/>
            <a:ext cx="7053957" cy="1008112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социализация</a:t>
            </a:r>
            <a:endParaRPr lang="uk-UA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white">
          <a:xfrm>
            <a:off x="1846175" y="5642124"/>
            <a:ext cx="124745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EFEFE"/>
                </a:solidFill>
              </a:rPr>
              <a:t>Название</a:t>
            </a:r>
            <a:endParaRPr lang="en-US" sz="2000" b="1" dirty="0">
              <a:solidFill>
                <a:srgbClr val="FEFEFE"/>
              </a:solidFill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gray">
          <a:xfrm>
            <a:off x="891240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200</a:t>
            </a:r>
            <a:r>
              <a:rPr lang="ru-RU" sz="1600" dirty="0" smtClean="0">
                <a:solidFill>
                  <a:srgbClr val="FEFEFE"/>
                </a:solidFill>
              </a:rPr>
              <a:t>8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gray">
          <a:xfrm>
            <a:off x="1733913" y="5135712"/>
            <a:ext cx="49725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9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gray">
          <a:xfrm>
            <a:off x="2462865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10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black">
          <a:xfrm>
            <a:off x="966539" y="419114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30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black">
          <a:xfrm>
            <a:off x="1766639" y="3686324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50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black">
          <a:xfrm>
            <a:off x="2538164" y="321959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70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black">
          <a:xfrm>
            <a:off x="3293814" y="2076599"/>
            <a:ext cx="565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120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5842178"/>
            <a:ext cx="8856984" cy="89918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ОБЛАСТНОЕ ГОСУДАРСТВЕННОЕ БЮДЖЕТНОЕ УЧРЕЖДЕНИЕ СОЦИАЛЬНОГО ОБСЛУЖИВАНИЯ «КОМПЛЕКСНЫЙ ЦЕНТР  СОЦИАЛЬНОГО ОБСЛУЖИВАНИЯ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 ИРКУТСКОГО И ШЕЛЕХОВСКОГО РАЙОНОВ»</a:t>
            </a:r>
            <a:endParaRPr lang="ru-R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88" y="5857130"/>
            <a:ext cx="15843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33874" y="1090196"/>
            <a:ext cx="849694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Изоляция усугубляет болезнь и плохо влияет не только на больного, но и на его родственников. И опекунам, и подопечным необходимо общение с другими людьми. Регулярные посещения родственников и старых друзей — то есть людей, у которых есть с ним общие воспоминания — благотворно влияют на больного. Человек чувствует, что его любят, становится спокойнее и счастливее.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Если, кроме опекуна, других близких нет, можно поискать сообщества людей, которые находятся такой же ситуации. Общение с ними даст ту поддержку, которую не всегда могут оказать друзья, никогда не имевшие дела с тяжелобольными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следует говорить с больным об их недостатках или пороках. В подсознании человек чувствует, кто он такой, он чувствует, что его жизнь не удалась. Очень многие люди относятся именно к таким людям. Даже лёгкое замечание о каком-то недостатке дементный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воспринять крайне негативно;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692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982539" y="116632"/>
            <a:ext cx="7053957" cy="1008112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социализация</a:t>
            </a:r>
            <a:endParaRPr lang="uk-UA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white">
          <a:xfrm>
            <a:off x="1846175" y="5642124"/>
            <a:ext cx="124745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EFEFE"/>
                </a:solidFill>
              </a:rPr>
              <a:t>Название</a:t>
            </a:r>
            <a:endParaRPr lang="en-US" sz="2000" b="1" dirty="0">
              <a:solidFill>
                <a:srgbClr val="FEFEFE"/>
              </a:solidFill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gray">
          <a:xfrm>
            <a:off x="891240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200</a:t>
            </a:r>
            <a:r>
              <a:rPr lang="ru-RU" sz="1600" dirty="0" smtClean="0">
                <a:solidFill>
                  <a:srgbClr val="FEFEFE"/>
                </a:solidFill>
              </a:rPr>
              <a:t>8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gray">
          <a:xfrm>
            <a:off x="1733913" y="5135712"/>
            <a:ext cx="49725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9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gray">
          <a:xfrm>
            <a:off x="2462865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10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black">
          <a:xfrm>
            <a:off x="966539" y="419114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30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black">
          <a:xfrm>
            <a:off x="1766639" y="3686324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50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black">
          <a:xfrm>
            <a:off x="2538164" y="321959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70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black">
          <a:xfrm>
            <a:off x="3293814" y="2076599"/>
            <a:ext cx="565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120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5842178"/>
            <a:ext cx="8856984" cy="89918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ОБЛАСТНОЕ ГОСУДАРСТВЕННОЕ БЮДЖЕТНОЕ УЧРЕЖДЕНИЕ СОЦИАЛЬНОГО ОБСЛУЖИВАНИЯ «КОМПЛЕКСНЫЙ ЦЕНТР  СОЦИАЛЬНОГО ОБСЛУЖИВАНИЯ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 ИРКУТСКОГО И ШЕЛЕХОВСКОГО РАЙОНОВ»</a:t>
            </a:r>
            <a:endParaRPr lang="ru-R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88" y="5857130"/>
            <a:ext cx="15843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79512" y="1231821"/>
            <a:ext cx="864096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напротив, следует говорить о его достижениях, достоинствах, успехах в жизни, может быть даже несколько преувеличивая их. Это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наверняка поймёт и оценит, он будет менее капризен, будет лучше слушать специалиста.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Пожилой человек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знать, что его дети и внуки думают о нём, что они живут достойно благодаря успехам больного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говорить 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пожилым человеком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его болезни, о том, к чему она его приведёт. Напротив, следует рассказывать ему, что он молодец, хорошо справляется с собою, что так могут далеко не все;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больному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нужно говорить, что он хорошо лечится, сотрудничает с врачом, выполняет все его рекомендации, что будет очень хорошо, если  далее всё это будет продолжаться таким образом;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никогда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следует говорить о том, что 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пожилого человека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 порядке внимание, память, мышление, что он страдает слабоумием, что его ждёт быстрая смерть.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351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ChangeArrowheads="1"/>
          </p:cNvSpPr>
          <p:nvPr/>
        </p:nvSpPr>
        <p:spPr bwMode="white">
          <a:xfrm>
            <a:off x="1846175" y="5642124"/>
            <a:ext cx="124745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EFEFE"/>
                </a:solidFill>
              </a:rPr>
              <a:t>Название</a:t>
            </a:r>
            <a:endParaRPr lang="en-US" sz="2000" b="1" dirty="0">
              <a:solidFill>
                <a:srgbClr val="FEFEFE"/>
              </a:solidFill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gray">
          <a:xfrm>
            <a:off x="891240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200</a:t>
            </a:r>
            <a:r>
              <a:rPr lang="ru-RU" sz="1600" dirty="0" smtClean="0">
                <a:solidFill>
                  <a:srgbClr val="FEFEFE"/>
                </a:solidFill>
              </a:rPr>
              <a:t>8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gray">
          <a:xfrm>
            <a:off x="1733913" y="5135712"/>
            <a:ext cx="49725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9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gray">
          <a:xfrm>
            <a:off x="2462865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10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black">
          <a:xfrm>
            <a:off x="966539" y="419114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30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black">
          <a:xfrm>
            <a:off x="1766639" y="3686324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50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black">
          <a:xfrm>
            <a:off x="2538164" y="321959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70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black">
          <a:xfrm>
            <a:off x="249293" y="1631350"/>
            <a:ext cx="8568952" cy="3477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Научись слушать, и ты сможешь извлечь пользу даже из тех, кто говорит плохо</a:t>
            </a:r>
          </a:p>
          <a:p>
            <a:pPr algn="ctr"/>
            <a:endParaRPr 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Плутарх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5842178"/>
            <a:ext cx="8856984" cy="89918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ОБЛАСТНОЕ ГОСУДАРСТВЕННОЕ БЮДЖЕТНОЕ УЧРЕЖДЕНИЕ СОЦИАЛЬНОГО ОБСЛУЖИВАНИЯ «КОМПЛЕКСНЫЙ ЦЕНТР  СОЦИАЛЬНОГО ОБСЛУЖИВАНИЯ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 ИРКУТСКОГО И ШЕЛЕХОВСКОГО РАЙОНОВ»</a:t>
            </a:r>
            <a:endParaRPr lang="ru-R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88" y="5857130"/>
            <a:ext cx="15843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972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ChangeArrowheads="1"/>
          </p:cNvSpPr>
          <p:nvPr/>
        </p:nvSpPr>
        <p:spPr bwMode="white">
          <a:xfrm>
            <a:off x="1846175" y="5642124"/>
            <a:ext cx="124745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EFEFE"/>
                </a:solidFill>
              </a:rPr>
              <a:t>Название</a:t>
            </a:r>
            <a:endParaRPr lang="en-US" sz="2000" b="1" dirty="0">
              <a:solidFill>
                <a:srgbClr val="FEFEFE"/>
              </a:solidFill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gray">
          <a:xfrm>
            <a:off x="891240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200</a:t>
            </a:r>
            <a:r>
              <a:rPr lang="ru-RU" sz="1600" dirty="0" smtClean="0">
                <a:solidFill>
                  <a:srgbClr val="FEFEFE"/>
                </a:solidFill>
              </a:rPr>
              <a:t>8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gray">
          <a:xfrm>
            <a:off x="1733913" y="5135712"/>
            <a:ext cx="49725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9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gray">
          <a:xfrm>
            <a:off x="2462865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10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black">
          <a:xfrm>
            <a:off x="966539" y="419114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30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black">
          <a:xfrm>
            <a:off x="1766639" y="3686324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50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black">
          <a:xfrm>
            <a:off x="2538164" y="321959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70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black">
          <a:xfrm>
            <a:off x="3995936" y="1141542"/>
            <a:ext cx="4680520" cy="3416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7200" b="1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5842178"/>
            <a:ext cx="8856984" cy="89918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ОБЛАСТНОЕ ГОСУДАРСТВЕННОЕ БЮДЖЕТНОЕ УЧРЕЖДЕНИЕ СОЦИАЛЬНОГО ОБСЛУЖИВАНИЯ «КОМПЛЕКСНЫЙ ЦЕНТР  СОЦИАЛЬНОГО ОБСЛУЖИВАНИЯ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 ИРКУТСКОГО И ШЕЛЕХОВСКОГО РАЙОНОВ»</a:t>
            </a:r>
            <a:endParaRPr lang="ru-R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88" y="5857130"/>
            <a:ext cx="15843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576" y="1750367"/>
            <a:ext cx="2638425" cy="3305175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91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462865" y="114201"/>
            <a:ext cx="6429615" cy="1082551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Распространенность когнитивных нарушений</a:t>
            </a:r>
            <a:endParaRPr lang="uk-UA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white">
          <a:xfrm>
            <a:off x="1846175" y="5642124"/>
            <a:ext cx="124745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EFEFE"/>
                </a:solidFill>
              </a:rPr>
              <a:t>Название</a:t>
            </a:r>
            <a:endParaRPr lang="en-US" sz="2000" b="1" dirty="0">
              <a:solidFill>
                <a:srgbClr val="FEFEFE"/>
              </a:solidFill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gray">
          <a:xfrm>
            <a:off x="891240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200</a:t>
            </a:r>
            <a:r>
              <a:rPr lang="ru-RU" sz="1600" dirty="0" smtClean="0">
                <a:solidFill>
                  <a:srgbClr val="FEFEFE"/>
                </a:solidFill>
              </a:rPr>
              <a:t>8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gray">
          <a:xfrm>
            <a:off x="1733913" y="5135712"/>
            <a:ext cx="49725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9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gray">
          <a:xfrm>
            <a:off x="2462865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10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black">
          <a:xfrm>
            <a:off x="966539" y="419114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30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black">
          <a:xfrm>
            <a:off x="1766639" y="3686324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50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black">
          <a:xfrm>
            <a:off x="2538164" y="321959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70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black">
          <a:xfrm>
            <a:off x="3293814" y="2076599"/>
            <a:ext cx="565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120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5842178"/>
            <a:ext cx="8856984" cy="89918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ОБЛАСТНОЕ ГОСУДАРСТВЕННОЕ БЮДЖЕТНОЕ УЧРЕЖДЕНИЕ СОЦИАЛЬНОГО ОБСЛУЖИВАНИЯ «КОМПЛЕКСНЫЙ ЦЕНТР  СОЦИАЛЬНОГО ОБСЛУЖИВАНИЯ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 ИРКУТСКОГО И ШЕЛЕХОВСКОГО РАЙОНОВ»</a:t>
            </a:r>
            <a:endParaRPr lang="ru-R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88" y="5857130"/>
            <a:ext cx="15843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495979680"/>
              </p:ext>
            </p:extLst>
          </p:nvPr>
        </p:nvGraphicFramePr>
        <p:xfrm>
          <a:off x="1191964" y="1008234"/>
          <a:ext cx="7340476" cy="47894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1441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462865" y="114201"/>
            <a:ext cx="6429615" cy="1082551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Распространенность когнитивных нарушений</a:t>
            </a:r>
            <a:endParaRPr lang="uk-UA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white">
          <a:xfrm>
            <a:off x="1846175" y="5642124"/>
            <a:ext cx="124745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EFEFE"/>
                </a:solidFill>
              </a:rPr>
              <a:t>Название</a:t>
            </a:r>
            <a:endParaRPr lang="en-US" sz="2000" b="1" dirty="0">
              <a:solidFill>
                <a:srgbClr val="FEFEFE"/>
              </a:solidFill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gray">
          <a:xfrm>
            <a:off x="891240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200</a:t>
            </a:r>
            <a:r>
              <a:rPr lang="ru-RU" sz="1600" dirty="0" smtClean="0">
                <a:solidFill>
                  <a:srgbClr val="FEFEFE"/>
                </a:solidFill>
              </a:rPr>
              <a:t>8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gray">
          <a:xfrm>
            <a:off x="1733913" y="5135712"/>
            <a:ext cx="49725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9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gray">
          <a:xfrm>
            <a:off x="2462865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10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black">
          <a:xfrm>
            <a:off x="966539" y="419114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30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black">
          <a:xfrm>
            <a:off x="1766639" y="3686324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50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black">
          <a:xfrm>
            <a:off x="2538164" y="321959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70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black">
          <a:xfrm>
            <a:off x="3293814" y="2076599"/>
            <a:ext cx="565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120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5842178"/>
            <a:ext cx="8856984" cy="89918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ОБЛАСТНОЕ ГОСУДАРСТВЕННОЕ БЮДЖЕТНОЕ УЧРЕЖДЕНИЕ СОЦИАЛЬНОГО ОБСЛУЖИВАНИЯ «КОМПЛЕКСНЫЙ ЦЕНТР  СОЦИАЛЬНОГО ОБСЛУЖИВАНИЯ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 ИРКУТСКОГО И ШЕЛЕХОВСКОГО РАЙОНОВ»</a:t>
            </a:r>
            <a:endParaRPr lang="ru-R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88" y="5857130"/>
            <a:ext cx="15843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79392" y="1594862"/>
            <a:ext cx="785722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Исследования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показали, что 20% детей до 14-ти лет имеют такую патологию. Нарушение когнитивных функций у детей проявляются в виде: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затруднений выражаться связанной речью;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низкого уровня запоминания и вспоминания;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нарушений психомоторики;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заторможенности процессов мышления;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рассеянного внимания и плохой сосредоточенности;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неадекватности проявлений эмоций и чувств.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Причины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нарушений зачастую связаны с особенностями протекания беременности и родов: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внутриутробная гипоксия;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травмы при родах;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полноценного питания (авитаминоз);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инфекционные болезни ЦНС.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3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204789" y="114201"/>
            <a:ext cx="6615683" cy="866527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причины когнитивных нарушений</a:t>
            </a:r>
            <a:endParaRPr lang="uk-UA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white">
          <a:xfrm>
            <a:off x="1846175" y="5642124"/>
            <a:ext cx="124745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EFEFE"/>
                </a:solidFill>
              </a:rPr>
              <a:t>Название</a:t>
            </a:r>
            <a:endParaRPr lang="en-US" sz="2000" b="1" dirty="0">
              <a:solidFill>
                <a:srgbClr val="FEFEFE"/>
              </a:solidFill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gray">
          <a:xfrm>
            <a:off x="891240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200</a:t>
            </a:r>
            <a:r>
              <a:rPr lang="ru-RU" sz="1600" dirty="0" smtClean="0">
                <a:solidFill>
                  <a:srgbClr val="FEFEFE"/>
                </a:solidFill>
              </a:rPr>
              <a:t>8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gray">
          <a:xfrm>
            <a:off x="1733913" y="5135712"/>
            <a:ext cx="49725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9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gray">
          <a:xfrm>
            <a:off x="2462865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10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black">
          <a:xfrm>
            <a:off x="966539" y="419114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30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black">
          <a:xfrm>
            <a:off x="1766639" y="3686324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50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black">
          <a:xfrm>
            <a:off x="2538164" y="321959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70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black">
          <a:xfrm>
            <a:off x="3293814" y="2076599"/>
            <a:ext cx="565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120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5857130"/>
            <a:ext cx="8856984" cy="88423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ОБЛАСТНОЕ ГОСУДАРСТВЕННОЕ БЮДЖЕТНОЕ УЧРЕЖДЕНИЕ СОЦИАЛЬНОГО ОБСЛУЖИВАНИЯ «КОМПЛЕКСНЫЙ ЦЕНТР  СОЦИАЛЬНОГО ОБСЛУЖИВАНИЯ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 ИРКУТСКОГО И ШЕЛЕХОВСКОГО РАЙОНОВ»</a:t>
            </a:r>
            <a:endParaRPr lang="ru-R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88" y="5857130"/>
            <a:ext cx="15843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737659024"/>
              </p:ext>
            </p:extLst>
          </p:nvPr>
        </p:nvGraphicFramePr>
        <p:xfrm>
          <a:off x="683568" y="1080242"/>
          <a:ext cx="8064896" cy="464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0203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231165" y="116632"/>
            <a:ext cx="6661315" cy="866527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Симптомы когнитивных нарушений</a:t>
            </a:r>
            <a:endParaRPr lang="uk-UA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white">
          <a:xfrm>
            <a:off x="1846175" y="5642124"/>
            <a:ext cx="124745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EFEFE"/>
                </a:solidFill>
              </a:rPr>
              <a:t>Название</a:t>
            </a:r>
            <a:endParaRPr lang="en-US" sz="2000" b="1" dirty="0">
              <a:solidFill>
                <a:srgbClr val="FEFEFE"/>
              </a:solidFill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gray">
          <a:xfrm>
            <a:off x="891240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200</a:t>
            </a:r>
            <a:r>
              <a:rPr lang="ru-RU" sz="1600" dirty="0" smtClean="0">
                <a:solidFill>
                  <a:srgbClr val="FEFEFE"/>
                </a:solidFill>
              </a:rPr>
              <a:t>8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gray">
          <a:xfrm>
            <a:off x="1733913" y="5135712"/>
            <a:ext cx="49725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9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gray">
          <a:xfrm>
            <a:off x="2462865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10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black">
          <a:xfrm>
            <a:off x="966539" y="419114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30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black">
          <a:xfrm>
            <a:off x="1766639" y="3686324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50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black">
          <a:xfrm>
            <a:off x="2538164" y="321959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70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5842178"/>
            <a:ext cx="8856984" cy="89918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ОБЛАСТНОЕ ГОСУДАРСТВЕННОЕ БЮДЖЕТНОЕ УЧРЕЖДЕНИЕ СОЦИАЛЬНОГО ОБСЛУЖИВАНИЯ «КОМПЛЕКСНЫЙ ЦЕНТР  СОЦИАЛЬНОГО ОБСЛУЖИВАНИЯ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 ИРКУТСКОГО И ШЕЛЕХОВСКОГО РАЙОНОВ»</a:t>
            </a:r>
            <a:endParaRPr lang="ru-R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88" y="5857130"/>
            <a:ext cx="15843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55576" y="2060848"/>
            <a:ext cx="7950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79513" y="1281350"/>
            <a:ext cx="8526794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700" dirty="0" smtClean="0"/>
              <a:t>         </a:t>
            </a:r>
            <a:r>
              <a:rPr lang="ru-RU" sz="1600" dirty="0" smtClean="0"/>
              <a:t>Л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евое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правое мозговые полушария, теменная область, лобные и затылочные доли показывают признаки дисфункции. Когнитивные нарушения при сосудистых заболеваниях головного мозга дают следующие симптомы: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теряются навыки письма, счета, чтения, логически мыслить, анализировать;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начинает страдать ориентация в пространстве;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исчезает воображение;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пропадает способность сочинять, придумывать что-либо, мечтать и фантазировать;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теряются навыки в любом виде творчества;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становится невозможным сопереживание, появляется эмоциональная бесчувственность.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исчезает способность восприятия запахов;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пропадает слух;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происходит снижение памяти;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пропадает целенаправленность действий пациента;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перестает различать левую и правую стороны;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становится дальтоником;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узнает знакомые лица или предметы;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 становится неадекватным</a:t>
            </a:r>
            <a:r>
              <a:rPr lang="ru-RU" sz="16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579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ChangeArrowheads="1"/>
          </p:cNvSpPr>
          <p:nvPr/>
        </p:nvSpPr>
        <p:spPr bwMode="white">
          <a:xfrm>
            <a:off x="1846175" y="5642124"/>
            <a:ext cx="124745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EFEFE"/>
                </a:solidFill>
              </a:rPr>
              <a:t>Название</a:t>
            </a:r>
            <a:endParaRPr lang="en-US" sz="2000" b="1" dirty="0">
              <a:solidFill>
                <a:srgbClr val="FEFEFE"/>
              </a:solidFill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gray">
          <a:xfrm>
            <a:off x="891240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200</a:t>
            </a:r>
            <a:r>
              <a:rPr lang="ru-RU" sz="1600" dirty="0" smtClean="0">
                <a:solidFill>
                  <a:srgbClr val="FEFEFE"/>
                </a:solidFill>
              </a:rPr>
              <a:t>8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gray">
          <a:xfrm>
            <a:off x="1733913" y="5135712"/>
            <a:ext cx="49725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9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gray">
          <a:xfrm>
            <a:off x="2462865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10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black">
          <a:xfrm>
            <a:off x="966539" y="419114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30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black">
          <a:xfrm>
            <a:off x="1766639" y="3686324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50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black">
          <a:xfrm>
            <a:off x="2538164" y="321959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70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black">
          <a:xfrm>
            <a:off x="683568" y="1412777"/>
            <a:ext cx="7848872" cy="424731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>
                <a:solidFill>
                  <a:srgbClr val="FEFE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dirty="0" smtClean="0">
                <a:solidFill>
                  <a:srgbClr val="FEFE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b="1" dirty="0" smtClean="0">
                <a:latin typeface="Times New Roman" pitchFamily="18" charset="0"/>
                <a:cs typeface="Times New Roman" panose="02020603050405020304" pitchFamily="18" charset="0"/>
              </a:rPr>
              <a:t>"</a:t>
            </a:r>
            <a:r>
              <a:rPr lang="ru-RU" sz="3600" b="1" dirty="0">
                <a:latin typeface="Times New Roman" pitchFamily="18" charset="0"/>
                <a:cs typeface="Times New Roman" panose="02020603050405020304" pitchFamily="18" charset="0"/>
              </a:rPr>
              <a:t>Жизнь  -  самая  большая  ценность,  какой  обладает  человек,  а  самая большая  роскошь  в  этой  жизни  -  роскошь  человеческого  общения".  </a:t>
            </a:r>
            <a:endParaRPr lang="ru-RU" sz="3600" b="1" dirty="0" smtClean="0">
              <a:latin typeface="Times New Roman" pitchFamily="18" charset="0"/>
              <a:cs typeface="Times New Roman" panose="02020603050405020304" pitchFamily="18" charset="0"/>
            </a:endParaRPr>
          </a:p>
          <a:p>
            <a:pPr algn="just"/>
            <a:endParaRPr lang="ru-RU" sz="3600" b="1" dirty="0" smtClean="0">
              <a:latin typeface="Times New Roman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3600" b="1" dirty="0" smtClean="0">
                <a:latin typeface="Times New Roman" pitchFamily="18" charset="0"/>
                <a:cs typeface="Times New Roman" panose="02020603050405020304" pitchFamily="18" charset="0"/>
              </a:rPr>
              <a:t>А.  </a:t>
            </a:r>
            <a:r>
              <a:rPr lang="ru-RU" sz="3600" b="1" dirty="0">
                <a:latin typeface="Times New Roman" pitchFamily="18" charset="0"/>
                <a:cs typeface="Times New Roman" panose="02020603050405020304" pitchFamily="18" charset="0"/>
              </a:rPr>
              <a:t>Сент-Экзюпери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 smtClean="0">
                <a:solidFill>
                  <a:srgbClr val="FEFEFE"/>
                </a:solidFill>
              </a:rPr>
              <a:t>20</a:t>
            </a:r>
            <a:endParaRPr lang="en-US" dirty="0">
              <a:solidFill>
                <a:srgbClr val="FEFEFE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5842178"/>
            <a:ext cx="8856984" cy="89918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ОБЛАСТНОЕ ГОСУДАРСТВЕННОЕ БЮДЖЕТНОЕ УЧРЕЖДЕНИЕ СОЦИАЛЬНОГО ОБСЛУЖИВАНИЯ «КОМПЛЕКСНЫЙ ЦЕНТР  СОЦИАЛЬНОГО ОБСЛУЖИВАНИЯ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 ИРКУТСКОГО И ШЕЛЕХОВСКОГО РАЙОНОВ»</a:t>
            </a:r>
            <a:endParaRPr lang="ru-R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88" y="5857130"/>
            <a:ext cx="15843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585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204789" y="114201"/>
            <a:ext cx="6543675" cy="866527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КОММУНИКАЦИЯ</a:t>
            </a: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uk-UA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white">
          <a:xfrm>
            <a:off x="1846175" y="5642124"/>
            <a:ext cx="124745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EFEFE"/>
                </a:solidFill>
              </a:rPr>
              <a:t>Название</a:t>
            </a:r>
            <a:endParaRPr lang="en-US" sz="2000" b="1" dirty="0">
              <a:solidFill>
                <a:srgbClr val="FEFEFE"/>
              </a:solidFill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gray">
          <a:xfrm>
            <a:off x="891240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200</a:t>
            </a:r>
            <a:r>
              <a:rPr lang="ru-RU" sz="1600" dirty="0" smtClean="0">
                <a:solidFill>
                  <a:srgbClr val="FEFEFE"/>
                </a:solidFill>
              </a:rPr>
              <a:t>8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gray">
          <a:xfrm>
            <a:off x="1733913" y="5135712"/>
            <a:ext cx="49725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9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gray">
          <a:xfrm>
            <a:off x="2462865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10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black">
          <a:xfrm>
            <a:off x="966539" y="419114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30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black">
          <a:xfrm>
            <a:off x="1766639" y="3686324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50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black">
          <a:xfrm>
            <a:off x="2538164" y="321959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70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black">
          <a:xfrm>
            <a:off x="3293814" y="2076599"/>
            <a:ext cx="565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120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5842178"/>
            <a:ext cx="8856984" cy="89918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ОБЛАСТНОЕ ГОСУДАРСТВЕННОЕ БЮДЖЕТНОЕ УЧРЕЖДЕНИЕ СОЦИАЛЬНОГО ОБСЛУЖИВАНИЯ «КОМПЛЕКСНЫЙ ЦЕНТР  СОЦИАЛЬНОГО ОБСЛУЖИВАНИЯ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 ИРКУТСКОГО И ШЕЛЕХОВСКОГО РАЙОНОВ»</a:t>
            </a:r>
            <a:endParaRPr lang="ru-R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88" y="5857130"/>
            <a:ext cx="15843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3529" y="1268760"/>
            <a:ext cx="8496943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Общаться с людьми, имеющими когнитивные расстройства необходимо чаще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проще.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 показывают, что у больных альцгеймеровской деменцией, которые много беседуют с окружающими, снижение интеллектуальных способностей идет медленнее. Хотя им трудно поддерживать связную и логичную беседу, общение необходимо. Старайтесь больше разговаривать со слабоумным, но на доступном ему уровне. Говорите медленно. Пользуйтесь простыми словами и короткими фразами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871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204789" y="114201"/>
            <a:ext cx="6543675" cy="866527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КОММУНИКАЦИЯ</a:t>
            </a: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uk-UA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white">
          <a:xfrm>
            <a:off x="1846175" y="5642124"/>
            <a:ext cx="124745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EFEFE"/>
                </a:solidFill>
              </a:rPr>
              <a:t>Название</a:t>
            </a:r>
            <a:endParaRPr lang="en-US" sz="2000" b="1" dirty="0">
              <a:solidFill>
                <a:srgbClr val="FEFEFE"/>
              </a:solidFill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gray">
          <a:xfrm>
            <a:off x="891240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200</a:t>
            </a:r>
            <a:r>
              <a:rPr lang="ru-RU" sz="1600" dirty="0" smtClean="0">
                <a:solidFill>
                  <a:srgbClr val="FEFEFE"/>
                </a:solidFill>
              </a:rPr>
              <a:t>8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gray">
          <a:xfrm>
            <a:off x="1733913" y="5135712"/>
            <a:ext cx="49725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9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gray">
          <a:xfrm>
            <a:off x="2462865" y="5135712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10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black">
          <a:xfrm>
            <a:off x="966539" y="419114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30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black">
          <a:xfrm>
            <a:off x="1766639" y="3686324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50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black">
          <a:xfrm>
            <a:off x="2538164" y="3219599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70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black">
          <a:xfrm>
            <a:off x="3293814" y="2076599"/>
            <a:ext cx="565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120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5842178"/>
            <a:ext cx="8856984" cy="89918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ОБЛАСТНОЕ ГОСУДАРСТВЕННОЕ БЮДЖЕТНОЕ УЧРЕЖДЕНИЕ СОЦИАЛЬНОГО ОБСЛУЖИВАНИЯ «КОМПЛЕКСНЫЙ ЦЕНТР  СОЦИАЛЬНОГО ОБСЛУЖИВАНИЯ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 ИРКУТСКОГО И ШЕЛЕХОВСКОГО РАЙОНОВ»</a:t>
            </a:r>
            <a:endParaRPr lang="ru-R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88" y="5857130"/>
            <a:ext cx="15843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1060" y="1101387"/>
            <a:ext cx="828092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600" dirty="0" smtClean="0">
                <a:latin typeface="Times New Roman" pitchFamily="18" charset="0"/>
              </a:rPr>
              <a:t>       При  </a:t>
            </a:r>
            <a:r>
              <a:rPr lang="ru-RU" sz="2600" dirty="0">
                <a:latin typeface="Times New Roman" pitchFamily="18" charset="0"/>
              </a:rPr>
              <a:t>общении  с  </a:t>
            </a:r>
            <a:r>
              <a:rPr lang="ru-RU" sz="2600" dirty="0" smtClean="0">
                <a:latin typeface="Times New Roman" pitchFamily="18" charset="0"/>
              </a:rPr>
              <a:t>гражданином, имеющим когнитивное расстройство,  </a:t>
            </a:r>
            <a:r>
              <a:rPr lang="ru-RU" sz="2600" dirty="0">
                <a:latin typeface="Times New Roman" pitchFamily="18" charset="0"/>
              </a:rPr>
              <a:t>выполнении  манипуляций, зачастую  неприятных  и  болезненных,  </a:t>
            </a:r>
            <a:r>
              <a:rPr lang="ru-RU" sz="2600" dirty="0" smtClean="0">
                <a:latin typeface="Times New Roman" pitchFamily="18" charset="0"/>
              </a:rPr>
              <a:t>социальный </a:t>
            </a:r>
            <a:r>
              <a:rPr lang="ru-RU" sz="2600" dirty="0">
                <a:latin typeface="Times New Roman" pitchFamily="18" charset="0"/>
              </a:rPr>
              <a:t>работник  должна  отвлечь  от тяжелых мыслей, внушить </a:t>
            </a:r>
            <a:r>
              <a:rPr lang="ru-RU" sz="2600" dirty="0" smtClean="0">
                <a:latin typeface="Times New Roman" pitchFamily="18" charset="0"/>
              </a:rPr>
              <a:t>ему </a:t>
            </a:r>
            <a:r>
              <a:rPr lang="ru-RU" sz="2600" dirty="0">
                <a:latin typeface="Times New Roman" pitchFamily="18" charset="0"/>
              </a:rPr>
              <a:t>спокойствие и оптимизм. При этом она должна  быть  психологом,  т.е.  учитывать  индивидуальные  особенности </a:t>
            </a:r>
            <a:r>
              <a:rPr lang="ru-RU" sz="2600" dirty="0" smtClean="0">
                <a:latin typeface="Times New Roman" pitchFamily="18" charset="0"/>
              </a:rPr>
              <a:t>гражданина  </a:t>
            </a:r>
            <a:r>
              <a:rPr lang="ru-RU" sz="2600" dirty="0">
                <a:latin typeface="Times New Roman" pitchFamily="18" charset="0"/>
              </a:rPr>
              <a:t>и  его  состояние  в  данный  момент.  Ухаживающий персонал  должен  развивать  свои навыки  и  умения  общения,  чтобы  предоставить  качественный  уход, ориентированный на </a:t>
            </a:r>
            <a:r>
              <a:rPr lang="ru-RU" sz="2600" dirty="0" smtClean="0">
                <a:latin typeface="Times New Roman" pitchFamily="18" charset="0"/>
              </a:rPr>
              <a:t>гражданина, имеющего когнитивные расстройства.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24072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2575</Words>
  <Application>Microsoft Office PowerPoint</Application>
  <PresentationFormat>Экран (4:3)</PresentationFormat>
  <Paragraphs>413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28</vt:i4>
      </vt:variant>
    </vt:vector>
  </HeadingPairs>
  <TitlesOfParts>
    <vt:vector size="30" baseType="lpstr">
      <vt:lpstr>Тема Office</vt:lpstr>
      <vt:lpstr>Специальное оформление</vt:lpstr>
      <vt:lpstr>Общение с людьми, имеющими когнитивные расстройства</vt:lpstr>
      <vt:lpstr>Когнитивные нарушения – что это такое?</vt:lpstr>
      <vt:lpstr>Распространенность когнитивных нарушений</vt:lpstr>
      <vt:lpstr>Распространенность когнитивных нарушений</vt:lpstr>
      <vt:lpstr>Основные причины когнитивных нарушений</vt:lpstr>
      <vt:lpstr>Симптомы когнитивных нарушений</vt:lpstr>
      <vt:lpstr>Презентация PowerPoint</vt:lpstr>
      <vt:lpstr> КОММУНИКАЦИЯ </vt:lpstr>
      <vt:lpstr> КОММУНИКАЦИЯ </vt:lpstr>
      <vt:lpstr> КОММУНИКАЦИЯ </vt:lpstr>
      <vt:lpstr> КОММУНИКАЦИЯ </vt:lpstr>
      <vt:lpstr> КОММУНИКАЦИЯ </vt:lpstr>
      <vt:lpstr> ТИПЫ ОБЩЕНИЯ </vt:lpstr>
      <vt:lpstr>ОСНОВНЫЕ ПРИНЦИПЫ КОММУНИКАЦИИ</vt:lpstr>
      <vt:lpstr>КОММУНИКАЦИЯ</vt:lpstr>
      <vt:lpstr>КОММУНИКАЦИЯ</vt:lpstr>
      <vt:lpstr>Не пытайтесь изменить человека, имеющего когнитивные расстройства</vt:lpstr>
      <vt:lpstr>Прощайте пожилого человека, имеющего когнитивные расстройства</vt:lpstr>
      <vt:lpstr>Беседа с гражданами, имеющими когнитивные расстройства</vt:lpstr>
      <vt:lpstr>Беседа с гражданами, имеющими когнитивные расстройства</vt:lpstr>
      <vt:lpstr>Беседа с гражданами, имеющими когнитивные расстройства. Что нужно избегать в процессе беседы.</vt:lpstr>
      <vt:lpstr>Не спорить </vt:lpstr>
      <vt:lpstr>Не вступать в конфликт</vt:lpstr>
      <vt:lpstr>Не вступать в конфликт</vt:lpstr>
      <vt:lpstr>социализация</vt:lpstr>
      <vt:lpstr>социализация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 презентации</dc:title>
  <dc:creator>Павел</dc:creator>
  <cp:lastModifiedBy>Station</cp:lastModifiedBy>
  <cp:revision>102</cp:revision>
  <dcterms:created xsi:type="dcterms:W3CDTF">2009-01-08T12:15:48Z</dcterms:created>
  <dcterms:modified xsi:type="dcterms:W3CDTF">2020-08-28T02:16:38Z</dcterms:modified>
</cp:coreProperties>
</file>